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5"/>
  </p:notesMasterIdLst>
  <p:sldIdLst>
    <p:sldId id="256" r:id="rId5"/>
    <p:sldId id="257" r:id="rId6"/>
    <p:sldId id="286" r:id="rId7"/>
    <p:sldId id="289" r:id="rId8"/>
    <p:sldId id="258" r:id="rId9"/>
    <p:sldId id="285" r:id="rId10"/>
    <p:sldId id="265" r:id="rId11"/>
    <p:sldId id="268" r:id="rId12"/>
    <p:sldId id="267" r:id="rId13"/>
    <p:sldId id="287" r:id="rId14"/>
    <p:sldId id="288" r:id="rId15"/>
    <p:sldId id="290" r:id="rId16"/>
    <p:sldId id="282" r:id="rId17"/>
    <p:sldId id="283" r:id="rId18"/>
    <p:sldId id="295" r:id="rId19"/>
    <p:sldId id="296" r:id="rId20"/>
    <p:sldId id="291" r:id="rId21"/>
    <p:sldId id="297" r:id="rId22"/>
    <p:sldId id="294" r:id="rId23"/>
    <p:sldId id="292" r:id="rId2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612" userDrawn="1">
          <p15:clr>
            <a:srgbClr val="A4A3A4"/>
          </p15:clr>
        </p15:guide>
        <p15:guide id="3" orient="horz" pos="5816" userDrawn="1">
          <p15:clr>
            <a:srgbClr val="A4A3A4"/>
          </p15:clr>
        </p15:guide>
        <p15:guide id="4" orient="horz" pos="3468" userDrawn="1">
          <p15:clr>
            <a:srgbClr val="A4A3A4"/>
          </p15:clr>
        </p15:guide>
        <p15:guide id="5" orient="horz"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F3"/>
    <a:srgbClr val="FFA100"/>
    <a:srgbClr val="FFB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196" autoAdjust="0"/>
  </p:normalViewPr>
  <p:slideViewPr>
    <p:cSldViewPr>
      <p:cViewPr>
        <p:scale>
          <a:sx n="60" d="100"/>
          <a:sy n="60" d="100"/>
        </p:scale>
        <p:origin x="216" y="-187"/>
      </p:cViewPr>
      <p:guideLst>
        <p:guide orient="horz" pos="344"/>
        <p:guide pos="612"/>
        <p:guide orient="horz" pos="5816"/>
        <p:guide orient="horz" pos="3468"/>
        <p:guide orient="horz" pos="3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A VARDHAN CHAVVAKULA" userId="4d09d623787b2cf1" providerId="LiveId" clId="{E435B4D9-0F4C-4D90-99B5-A40DEF8D4917}"/>
    <pc:docChg chg="undo custSel modSld">
      <pc:chgData name="HARSHA VARDHAN CHAVVAKULA" userId="4d09d623787b2cf1" providerId="LiveId" clId="{E435B4D9-0F4C-4D90-99B5-A40DEF8D4917}" dt="2023-12-04T03:43:23.622" v="30" actId="1076"/>
      <pc:docMkLst>
        <pc:docMk/>
      </pc:docMkLst>
      <pc:sldChg chg="modSp mod">
        <pc:chgData name="HARSHA VARDHAN CHAVVAKULA" userId="4d09d623787b2cf1" providerId="LiveId" clId="{E435B4D9-0F4C-4D90-99B5-A40DEF8D4917}" dt="2023-12-04T03:39:17.813" v="17" actId="14100"/>
        <pc:sldMkLst>
          <pc:docMk/>
          <pc:sldMk cId="1160343544" sldId="292"/>
        </pc:sldMkLst>
        <pc:spChg chg="mod">
          <ac:chgData name="HARSHA VARDHAN CHAVVAKULA" userId="4d09d623787b2cf1" providerId="LiveId" clId="{E435B4D9-0F4C-4D90-99B5-A40DEF8D4917}" dt="2023-12-04T03:39:17.813" v="17" actId="14100"/>
          <ac:spMkLst>
            <pc:docMk/>
            <pc:sldMk cId="1160343544" sldId="292"/>
            <ac:spMk id="2" creationId="{AA235557-47F2-472A-BB5F-5AA6F5F8C073}"/>
          </ac:spMkLst>
        </pc:spChg>
      </pc:sldChg>
      <pc:sldChg chg="modSp mod">
        <pc:chgData name="HARSHA VARDHAN CHAVVAKULA" userId="4d09d623787b2cf1" providerId="LiveId" clId="{E435B4D9-0F4C-4D90-99B5-A40DEF8D4917}" dt="2023-12-04T03:43:23.622" v="30" actId="1076"/>
        <pc:sldMkLst>
          <pc:docMk/>
          <pc:sldMk cId="2674984903" sldId="294"/>
        </pc:sldMkLst>
        <pc:spChg chg="mod">
          <ac:chgData name="HARSHA VARDHAN CHAVVAKULA" userId="4d09d623787b2cf1" providerId="LiveId" clId="{E435B4D9-0F4C-4D90-99B5-A40DEF8D4917}" dt="2023-12-04T03:43:23.622" v="30" actId="1076"/>
          <ac:spMkLst>
            <pc:docMk/>
            <pc:sldMk cId="2674984903" sldId="294"/>
            <ac:spMk id="7" creationId="{AE277DFF-9AE1-4CCD-AA16-53F2BCC9A175}"/>
          </ac:spMkLst>
        </pc:spChg>
        <pc:spChg chg="mod">
          <ac:chgData name="HARSHA VARDHAN CHAVVAKULA" userId="4d09d623787b2cf1" providerId="LiveId" clId="{E435B4D9-0F4C-4D90-99B5-A40DEF8D4917}" dt="2023-12-04T03:42:47.823" v="20" actId="1076"/>
          <ac:spMkLst>
            <pc:docMk/>
            <pc:sldMk cId="2674984903" sldId="294"/>
            <ac:spMk id="12" creationId="{FB114075-E767-4541-8CD3-5EFA81C89BFC}"/>
          </ac:spMkLst>
        </pc:spChg>
        <pc:grpChg chg="mod">
          <ac:chgData name="HARSHA VARDHAN CHAVVAKULA" userId="4d09d623787b2cf1" providerId="LiveId" clId="{E435B4D9-0F4C-4D90-99B5-A40DEF8D4917}" dt="2023-12-04T03:43:01.178" v="24" actId="1076"/>
          <ac:grpSpMkLst>
            <pc:docMk/>
            <pc:sldMk cId="2674984903" sldId="294"/>
            <ac:grpSpMk id="11" creationId="{C1C7A11E-EC26-4D21-A257-1CFBBF1D7F7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03.12.2023</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12/3/2023</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12/3/2023</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26364" cy="1112120"/>
            <a:chOff x="-343441" y="2222500"/>
            <a:chExt cx="22280482" cy="1302328"/>
          </a:xfrm>
        </p:grpSpPr>
        <p:sp>
          <p:nvSpPr>
            <p:cNvPr id="2" name="object 2"/>
            <p:cNvSpPr/>
            <p:nvPr/>
          </p:nvSpPr>
          <p:spPr>
            <a:xfrm>
              <a:off x="-343441" y="2222500"/>
              <a:ext cx="5636444" cy="1302328"/>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75550" y="2222500"/>
              <a:ext cx="5600194"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18" name="object 18"/>
          <p:cNvSpPr txBox="1"/>
          <p:nvPr/>
        </p:nvSpPr>
        <p:spPr>
          <a:xfrm>
            <a:off x="1260795" y="2113008"/>
            <a:ext cx="16479086" cy="1120820"/>
          </a:xfrm>
          <a:prstGeom prst="rect">
            <a:avLst/>
          </a:prstGeom>
        </p:spPr>
        <p:txBody>
          <a:bodyPr vert="horz" wrap="square" lIns="0" tIns="12700" rIns="0" bIns="0" rtlCol="0">
            <a:spAutoFit/>
          </a:bodyPr>
          <a:lstStyle/>
          <a:p>
            <a:pPr marL="1223010" marR="5080" indent="-1210945" algn="ctr">
              <a:lnSpc>
                <a:spcPct val="100000"/>
              </a:lnSpc>
              <a:spcBef>
                <a:spcPts val="100"/>
              </a:spcBef>
            </a:pPr>
            <a:r>
              <a:rPr lang="en-US" sz="7200" spc="-5" dirty="0">
                <a:solidFill>
                  <a:srgbClr val="00318B"/>
                </a:solidFill>
                <a:cs typeface="Source Sans Pro"/>
              </a:rPr>
              <a:t>ADTA 5240 FINAL PROJECT</a:t>
            </a:r>
            <a:endParaRPr lang="cs-CZ" sz="7200" spc="-5" dirty="0">
              <a:solidFill>
                <a:srgbClr val="00318B"/>
              </a:solidFill>
              <a:cs typeface="Source Sans Pro"/>
            </a:endParaRPr>
          </a:p>
        </p:txBody>
      </p:sp>
      <p:sp>
        <p:nvSpPr>
          <p:cNvPr id="19" name="object 19"/>
          <p:cNvSpPr/>
          <p:nvPr/>
        </p:nvSpPr>
        <p:spPr>
          <a:xfrm flipV="1">
            <a:off x="5668289" y="3095655"/>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4296689" y="3898900"/>
            <a:ext cx="10439400" cy="1885131"/>
          </a:xfrm>
          <a:prstGeom prst="rect">
            <a:avLst/>
          </a:prstGeom>
        </p:spPr>
        <p:txBody>
          <a:bodyPr vert="horz" wrap="square" lIns="0" tIns="12700" rIns="0" bIns="0" rtlCol="0">
            <a:spAutoFit/>
          </a:bodyPr>
          <a:lstStyle/>
          <a:p>
            <a:pPr marL="12700" algn="ctr">
              <a:lnSpc>
                <a:spcPct val="100000"/>
              </a:lnSpc>
              <a:spcBef>
                <a:spcPts val="100"/>
              </a:spcBef>
            </a:pPr>
            <a:r>
              <a:rPr lang="en-US" sz="4000" dirty="0">
                <a:solidFill>
                  <a:srgbClr val="00A0EF"/>
                </a:solidFill>
                <a:cs typeface="Source Sans Pro Light"/>
              </a:rPr>
              <a:t>TOP 10 US BANKS PERFORMANCE </a:t>
            </a:r>
          </a:p>
          <a:p>
            <a:pPr marL="12700" algn="ctr">
              <a:lnSpc>
                <a:spcPct val="100000"/>
              </a:lnSpc>
              <a:spcBef>
                <a:spcPts val="100"/>
              </a:spcBef>
            </a:pPr>
            <a:r>
              <a:rPr lang="en-US" sz="4000" dirty="0">
                <a:solidFill>
                  <a:srgbClr val="00A0EF"/>
                </a:solidFill>
                <a:cs typeface="Source Sans Pro Light"/>
              </a:rPr>
              <a:t> 2015-2023</a:t>
            </a:r>
          </a:p>
          <a:p>
            <a:pPr marL="12700" algn="ctr">
              <a:lnSpc>
                <a:spcPct val="100000"/>
              </a:lnSpc>
              <a:spcBef>
                <a:spcPts val="100"/>
              </a:spcBef>
            </a:pPr>
            <a:r>
              <a:rPr lang="en-US" sz="4000" dirty="0">
                <a:solidFill>
                  <a:srgbClr val="00A0EF"/>
                </a:solidFill>
                <a:cs typeface="Source Sans Pro Light"/>
              </a:rPr>
              <a:t>PRECOVID,COVID,POST-COVID PERIODS</a:t>
            </a:r>
            <a:endParaRPr lang="en-US" sz="4000" dirty="0">
              <a:cs typeface="Source Sans Pro Light"/>
            </a:endParaRPr>
          </a:p>
        </p:txBody>
      </p:sp>
      <p:sp>
        <p:nvSpPr>
          <p:cNvPr id="9" name="object 6">
            <a:extLst>
              <a:ext uri="{FF2B5EF4-FFF2-40B4-BE49-F238E27FC236}">
                <a16:creationId xmlns:a16="http://schemas.microsoft.com/office/drawing/2014/main" id="{50F44416-1A85-18D9-D502-1EC959055CD5}"/>
              </a:ext>
            </a:extLst>
          </p:cNvPr>
          <p:cNvSpPr txBox="1"/>
          <p:nvPr/>
        </p:nvSpPr>
        <p:spPr>
          <a:xfrm>
            <a:off x="0" y="7327900"/>
            <a:ext cx="7526751" cy="2909771"/>
          </a:xfrm>
          <a:prstGeom prst="rect">
            <a:avLst/>
          </a:prstGeom>
          <a:noFill/>
        </p:spPr>
        <p:txBody>
          <a:bodyPr vert="horz" wrap="square" lIns="0" tIns="87630" rIns="0" bIns="0" rtlCol="0">
            <a:spAutoFit/>
          </a:bodyPr>
          <a:lstStyle/>
          <a:p>
            <a:pPr marL="406400">
              <a:spcBef>
                <a:spcPts val="690"/>
              </a:spcBef>
            </a:pPr>
            <a:r>
              <a:rPr lang="en-US" sz="3200" dirty="0">
                <a:cs typeface="Source Sans Pro Light"/>
              </a:rPr>
              <a:t>Aeshala Rudra Tapaswi         11686609</a:t>
            </a:r>
          </a:p>
          <a:p>
            <a:pPr marL="406400">
              <a:spcBef>
                <a:spcPts val="690"/>
              </a:spcBef>
            </a:pPr>
            <a:r>
              <a:rPr lang="en-US" sz="3200" dirty="0">
                <a:cs typeface="Source Sans Pro Light"/>
              </a:rPr>
              <a:t>Zakiya Al Jabri                         11727401</a:t>
            </a:r>
          </a:p>
          <a:p>
            <a:pPr marL="406400">
              <a:spcBef>
                <a:spcPts val="690"/>
              </a:spcBef>
            </a:pPr>
            <a:r>
              <a:rPr lang="en-US" sz="3200" dirty="0">
                <a:cs typeface="Source Sans Pro Light"/>
              </a:rPr>
              <a:t>Ezeanyagu Ifeanyichukwu     11616966</a:t>
            </a:r>
          </a:p>
          <a:p>
            <a:pPr marL="406400">
              <a:spcBef>
                <a:spcPts val="690"/>
              </a:spcBef>
            </a:pPr>
            <a:r>
              <a:rPr lang="en-US" sz="3200" dirty="0">
                <a:cs typeface="Source Sans Pro Light"/>
              </a:rPr>
              <a:t>Harsha Vardhan Chavvakula 11646088</a:t>
            </a:r>
          </a:p>
          <a:p>
            <a:pPr marL="406400">
              <a:spcBef>
                <a:spcPts val="690"/>
              </a:spcBef>
            </a:pPr>
            <a:r>
              <a:rPr lang="en-US" sz="3200" dirty="0">
                <a:cs typeface="Source Sans Pro Light"/>
              </a:rPr>
              <a:t>Aditya Keshavapatnam          11705737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9C39F60-6311-4A6F-8679-186C364187D2}"/>
              </a:ext>
            </a:extLst>
          </p:cNvPr>
          <p:cNvGrpSpPr/>
          <p:nvPr/>
        </p:nvGrpSpPr>
        <p:grpSpPr>
          <a:xfrm>
            <a:off x="0" y="546100"/>
            <a:ext cx="4560901" cy="828000"/>
            <a:chOff x="1674578" y="8642689"/>
            <a:chExt cx="2386447" cy="439424"/>
          </a:xfrm>
        </p:grpSpPr>
        <p:sp>
          <p:nvSpPr>
            <p:cNvPr id="20" name="object 4">
              <a:extLst>
                <a:ext uri="{FF2B5EF4-FFF2-40B4-BE49-F238E27FC236}">
                  <a16:creationId xmlns:a16="http://schemas.microsoft.com/office/drawing/2014/main" id="{26E00221-1E3B-490D-AA92-99DCFC6E5EE6}"/>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1" name="object 5">
              <a:extLst>
                <a:ext uri="{FF2B5EF4-FFF2-40B4-BE49-F238E27FC236}">
                  <a16:creationId xmlns:a16="http://schemas.microsoft.com/office/drawing/2014/main" id="{6E9567F1-2019-4DE7-BFFC-C1BD86B9196C}"/>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EDA15F32-FC9B-4610-A6C8-3AC87261CE9A}"/>
              </a:ext>
            </a:extLst>
          </p:cNvPr>
          <p:cNvSpPr txBox="1"/>
          <p:nvPr/>
        </p:nvSpPr>
        <p:spPr>
          <a:xfrm>
            <a:off x="459454" y="752052"/>
            <a:ext cx="3894945"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6" name="object 10">
            <a:extLst>
              <a:ext uri="{FF2B5EF4-FFF2-40B4-BE49-F238E27FC236}">
                <a16:creationId xmlns:a16="http://schemas.microsoft.com/office/drawing/2014/main" id="{DBF0A0E6-30A6-4EE2-AC8F-2D11915977D8}"/>
              </a:ext>
            </a:extLst>
          </p:cNvPr>
          <p:cNvSpPr txBox="1"/>
          <p:nvPr/>
        </p:nvSpPr>
        <p:spPr>
          <a:xfrm>
            <a:off x="665955" y="2070100"/>
            <a:ext cx="18180050" cy="2144818"/>
          </a:xfrm>
          <a:prstGeom prst="rect">
            <a:avLst/>
          </a:prstGeom>
        </p:spPr>
        <p:txBody>
          <a:bodyPr vert="horz" wrap="square" lIns="0" tIns="5080" rIns="0" bIns="0" rtlCol="0">
            <a:spAutoFit/>
          </a:bodyPr>
          <a:lstStyle/>
          <a:p>
            <a:pPr marL="12700" marR="5080" algn="just">
              <a:lnSpc>
                <a:spcPct val="150000"/>
              </a:lnSpc>
              <a:spcBef>
                <a:spcPts val="100"/>
              </a:spcBef>
            </a:pPr>
            <a:r>
              <a:rPr lang="en-US" sz="3200" spc="-5" dirty="0">
                <a:cs typeface="Source Sans Pro Light"/>
              </a:rPr>
              <a:t>As can be seen in the time-series figure below, Capital One (COF Return) had the greatest day return during COVID at roughly 18.76%, and Capital One also had the lowest return at roughly -23.87%. Another sign of the stock's riskiness is Capital One's high standard deviation of 0.033.</a:t>
            </a:r>
            <a:endParaRPr lang="en-US" sz="3200" dirty="0">
              <a:cs typeface="Times New Roman"/>
            </a:endParaRPr>
          </a:p>
        </p:txBody>
      </p:sp>
      <p:pic>
        <p:nvPicPr>
          <p:cNvPr id="4" name="Picture 3">
            <a:extLst>
              <a:ext uri="{FF2B5EF4-FFF2-40B4-BE49-F238E27FC236}">
                <a16:creationId xmlns:a16="http://schemas.microsoft.com/office/drawing/2014/main" id="{C16107F4-6910-5E79-62C5-D2444934EEAD}"/>
              </a:ext>
            </a:extLst>
          </p:cNvPr>
          <p:cNvPicPr>
            <a:picLocks noChangeAspect="1"/>
          </p:cNvPicPr>
          <p:nvPr/>
        </p:nvPicPr>
        <p:blipFill>
          <a:blip r:embed="rId2"/>
          <a:stretch>
            <a:fillRect/>
          </a:stretch>
        </p:blipFill>
        <p:spPr>
          <a:xfrm>
            <a:off x="8285956" y="6129136"/>
            <a:ext cx="10506193" cy="3107853"/>
          </a:xfrm>
          <a:prstGeom prst="rect">
            <a:avLst/>
          </a:prstGeom>
        </p:spPr>
      </p:pic>
      <p:pic>
        <p:nvPicPr>
          <p:cNvPr id="7" name="Picture 6">
            <a:extLst>
              <a:ext uri="{FF2B5EF4-FFF2-40B4-BE49-F238E27FC236}">
                <a16:creationId xmlns:a16="http://schemas.microsoft.com/office/drawing/2014/main" id="{29B68180-C548-8500-D402-8C1E38F2B5DD}"/>
              </a:ext>
            </a:extLst>
          </p:cNvPr>
          <p:cNvPicPr>
            <a:picLocks noChangeAspect="1"/>
          </p:cNvPicPr>
          <p:nvPr/>
        </p:nvPicPr>
        <p:blipFill>
          <a:blip r:embed="rId3"/>
          <a:stretch>
            <a:fillRect/>
          </a:stretch>
        </p:blipFill>
        <p:spPr>
          <a:xfrm>
            <a:off x="1141425" y="5484322"/>
            <a:ext cx="6838950" cy="4143375"/>
          </a:xfrm>
          <a:prstGeom prst="rect">
            <a:avLst/>
          </a:prstGeom>
        </p:spPr>
      </p:pic>
    </p:spTree>
    <p:extLst>
      <p:ext uri="{BB962C8B-B14F-4D97-AF65-F5344CB8AC3E}">
        <p14:creationId xmlns:p14="http://schemas.microsoft.com/office/powerpoint/2010/main" val="231656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9C39F60-6311-4A6F-8679-186C364187D2}"/>
              </a:ext>
            </a:extLst>
          </p:cNvPr>
          <p:cNvGrpSpPr/>
          <p:nvPr/>
        </p:nvGrpSpPr>
        <p:grpSpPr>
          <a:xfrm>
            <a:off x="0" y="546100"/>
            <a:ext cx="4560901" cy="828000"/>
            <a:chOff x="1674578" y="8642689"/>
            <a:chExt cx="2386447" cy="439424"/>
          </a:xfrm>
        </p:grpSpPr>
        <p:sp>
          <p:nvSpPr>
            <p:cNvPr id="20" name="object 4">
              <a:extLst>
                <a:ext uri="{FF2B5EF4-FFF2-40B4-BE49-F238E27FC236}">
                  <a16:creationId xmlns:a16="http://schemas.microsoft.com/office/drawing/2014/main" id="{26E00221-1E3B-490D-AA92-99DCFC6E5EE6}"/>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1" name="object 5">
              <a:extLst>
                <a:ext uri="{FF2B5EF4-FFF2-40B4-BE49-F238E27FC236}">
                  <a16:creationId xmlns:a16="http://schemas.microsoft.com/office/drawing/2014/main" id="{6E9567F1-2019-4DE7-BFFC-C1BD86B9196C}"/>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EDA15F32-FC9B-4610-A6C8-3AC87261CE9A}"/>
              </a:ext>
            </a:extLst>
          </p:cNvPr>
          <p:cNvSpPr txBox="1"/>
          <p:nvPr/>
        </p:nvSpPr>
        <p:spPr>
          <a:xfrm>
            <a:off x="459454" y="738240"/>
            <a:ext cx="3894945"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6" name="object 10">
            <a:extLst>
              <a:ext uri="{FF2B5EF4-FFF2-40B4-BE49-F238E27FC236}">
                <a16:creationId xmlns:a16="http://schemas.microsoft.com/office/drawing/2014/main" id="{DBF0A0E6-30A6-4EE2-AC8F-2D11915977D8}"/>
              </a:ext>
            </a:extLst>
          </p:cNvPr>
          <p:cNvSpPr txBox="1"/>
          <p:nvPr/>
        </p:nvSpPr>
        <p:spPr>
          <a:xfrm>
            <a:off x="459454" y="2211282"/>
            <a:ext cx="18180050" cy="2144818"/>
          </a:xfrm>
          <a:prstGeom prst="rect">
            <a:avLst/>
          </a:prstGeom>
        </p:spPr>
        <p:txBody>
          <a:bodyPr vert="horz" wrap="square" lIns="0" tIns="5080" rIns="0" bIns="0" rtlCol="0">
            <a:spAutoFit/>
          </a:bodyPr>
          <a:lstStyle/>
          <a:p>
            <a:pPr marL="12700" marR="5080" algn="just">
              <a:lnSpc>
                <a:spcPct val="150000"/>
              </a:lnSpc>
              <a:spcBef>
                <a:spcPts val="100"/>
              </a:spcBef>
            </a:pPr>
            <a:r>
              <a:rPr lang="en-US" sz="3200" spc="-5" dirty="0">
                <a:cs typeface="Source Sans Pro Light"/>
              </a:rPr>
              <a:t>The time-series chart below shows that, after Covid, Capital One (COF Return) had the highest day return at roughly 11.78%, while Truist Financial (TFC Return) had the lowest return at roughly -16.99% during this timeframe. High volatility is also indicated by the TFC Return's high standard deviation of 0.026.</a:t>
            </a:r>
            <a:endParaRPr lang="en-US" sz="3200" dirty="0">
              <a:cs typeface="Times New Roman"/>
            </a:endParaRPr>
          </a:p>
        </p:txBody>
      </p:sp>
      <p:pic>
        <p:nvPicPr>
          <p:cNvPr id="3" name="Picture 2">
            <a:extLst>
              <a:ext uri="{FF2B5EF4-FFF2-40B4-BE49-F238E27FC236}">
                <a16:creationId xmlns:a16="http://schemas.microsoft.com/office/drawing/2014/main" id="{28B0D7FD-37F9-014C-526D-6E07A5036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697" y="6337300"/>
            <a:ext cx="10167616" cy="2946373"/>
          </a:xfrm>
          <a:prstGeom prst="rect">
            <a:avLst/>
          </a:prstGeom>
        </p:spPr>
      </p:pic>
      <p:pic>
        <p:nvPicPr>
          <p:cNvPr id="6" name="Picture 5">
            <a:extLst>
              <a:ext uri="{FF2B5EF4-FFF2-40B4-BE49-F238E27FC236}">
                <a16:creationId xmlns:a16="http://schemas.microsoft.com/office/drawing/2014/main" id="{EA5B9451-42DC-3EFC-53C6-C5680B01B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56" y="5366327"/>
            <a:ext cx="7696200" cy="4559513"/>
          </a:xfrm>
          <a:prstGeom prst="rect">
            <a:avLst/>
          </a:prstGeom>
        </p:spPr>
      </p:pic>
    </p:spTree>
    <p:extLst>
      <p:ext uri="{BB962C8B-B14F-4D97-AF65-F5344CB8AC3E}">
        <p14:creationId xmlns:p14="http://schemas.microsoft.com/office/powerpoint/2010/main" val="38146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9C39F60-6311-4A6F-8679-186C364187D2}"/>
              </a:ext>
            </a:extLst>
          </p:cNvPr>
          <p:cNvGrpSpPr/>
          <p:nvPr/>
        </p:nvGrpSpPr>
        <p:grpSpPr>
          <a:xfrm>
            <a:off x="0" y="546100"/>
            <a:ext cx="4560901" cy="828000"/>
            <a:chOff x="1674578" y="8642689"/>
            <a:chExt cx="2386447" cy="439424"/>
          </a:xfrm>
        </p:grpSpPr>
        <p:sp>
          <p:nvSpPr>
            <p:cNvPr id="20" name="object 4">
              <a:extLst>
                <a:ext uri="{FF2B5EF4-FFF2-40B4-BE49-F238E27FC236}">
                  <a16:creationId xmlns:a16="http://schemas.microsoft.com/office/drawing/2014/main" id="{26E00221-1E3B-490D-AA92-99DCFC6E5EE6}"/>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1" name="object 5">
              <a:extLst>
                <a:ext uri="{FF2B5EF4-FFF2-40B4-BE49-F238E27FC236}">
                  <a16:creationId xmlns:a16="http://schemas.microsoft.com/office/drawing/2014/main" id="{6E9567F1-2019-4DE7-BFFC-C1BD86B9196C}"/>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EDA15F32-FC9B-4610-A6C8-3AC87261CE9A}"/>
              </a:ext>
            </a:extLst>
          </p:cNvPr>
          <p:cNvSpPr txBox="1"/>
          <p:nvPr/>
        </p:nvSpPr>
        <p:spPr>
          <a:xfrm>
            <a:off x="459454" y="738240"/>
            <a:ext cx="3894945"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6" name="object 10">
            <a:extLst>
              <a:ext uri="{FF2B5EF4-FFF2-40B4-BE49-F238E27FC236}">
                <a16:creationId xmlns:a16="http://schemas.microsoft.com/office/drawing/2014/main" id="{DBF0A0E6-30A6-4EE2-AC8F-2D11915977D8}"/>
              </a:ext>
            </a:extLst>
          </p:cNvPr>
          <p:cNvSpPr txBox="1"/>
          <p:nvPr/>
        </p:nvSpPr>
        <p:spPr>
          <a:xfrm>
            <a:off x="632973" y="1765300"/>
            <a:ext cx="8705114" cy="4352474"/>
          </a:xfrm>
          <a:prstGeom prst="rect">
            <a:avLst/>
          </a:prstGeom>
        </p:spPr>
        <p:txBody>
          <a:bodyPr vert="horz" wrap="square" lIns="0" tIns="5080" rIns="0" bIns="0" rtlCol="0">
            <a:spAutoFit/>
          </a:bodyPr>
          <a:lstStyle/>
          <a:p>
            <a:pPr marL="12700" marR="5080" algn="just">
              <a:lnSpc>
                <a:spcPct val="100000"/>
              </a:lnSpc>
              <a:spcBef>
                <a:spcPts val="100"/>
              </a:spcBef>
            </a:pPr>
            <a:r>
              <a:rPr lang="en-US" sz="2800" spc="-5" dirty="0">
                <a:cs typeface="Source Sans Pro Light"/>
              </a:rPr>
              <a:t>Volatility is the degree to which the price of a financial object i.e. </a:t>
            </a:r>
            <a:r>
              <a:rPr lang="en-US" sz="2800" spc="-5" dirty="0">
                <a:latin typeface="Calibri" panose="020F0502020204030204" pitchFamily="34" charset="0"/>
                <a:ea typeface="Calibri" panose="020F0502020204030204" pitchFamily="34" charset="0"/>
                <a:cs typeface="Calibri" panose="020F0502020204030204" pitchFamily="34" charset="0"/>
              </a:rPr>
              <a:t>stock, varies over time. High volatility suggests larger and more frequent price movements, low volatility indicates more consistent and predictable market fluctuations. </a:t>
            </a:r>
          </a:p>
          <a:p>
            <a:pPr marL="355600" marR="5080" indent="-342900" algn="just">
              <a:lnSpc>
                <a:spcPct val="100000"/>
              </a:lnSpc>
              <a:spcBef>
                <a:spcPts val="10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T</a:t>
            </a:r>
            <a:r>
              <a:rPr lang="en-US" sz="2800" dirty="0">
                <a:effectLst/>
                <a:latin typeface="Calibri" panose="020F0502020204030204" pitchFamily="34" charset="0"/>
                <a:ea typeface="Calibri" panose="020F0502020204030204" pitchFamily="34" charset="0"/>
                <a:cs typeface="Calibri" panose="020F0502020204030204" pitchFamily="34" charset="0"/>
              </a:rPr>
              <a:t>he most volatile stock before COVID-19 is Capital One (COF).</a:t>
            </a:r>
            <a:endParaRPr lang="en-IN" sz="2800" spc="-5" dirty="0">
              <a:effectLst/>
              <a:latin typeface="Calibri" panose="020F0502020204030204" pitchFamily="34" charset="0"/>
              <a:ea typeface="Calibri" panose="020F0502020204030204" pitchFamily="34" charset="0"/>
              <a:cs typeface="Calibri" panose="020F0502020204030204" pitchFamily="34" charset="0"/>
            </a:endParaRPr>
          </a:p>
          <a:p>
            <a:pPr marL="355600" marR="5080" indent="-342900" algn="just">
              <a:lnSpc>
                <a:spcPct val="100000"/>
              </a:lnSpc>
              <a:spcBef>
                <a:spcPts val="100"/>
              </a:spcBef>
              <a:buFont typeface="Arial" panose="020B0604020202020204" pitchFamily="34" charset="0"/>
              <a:buChar char="•"/>
            </a:pPr>
            <a:r>
              <a:rPr lang="en-IN" sz="2800" spc="-5" dirty="0">
                <a:latin typeface="Calibri" panose="020F0502020204030204" pitchFamily="34" charset="0"/>
                <a:ea typeface="Calibri" panose="020F0502020204030204" pitchFamily="34" charset="0"/>
                <a:cs typeface="Calibri" panose="020F0502020204030204" pitchFamily="34" charset="0"/>
              </a:rPr>
              <a:t>T</a:t>
            </a:r>
            <a:r>
              <a:rPr lang="en-US" sz="2800" dirty="0">
                <a:effectLst/>
                <a:latin typeface="Calibri" panose="020F0502020204030204" pitchFamily="34" charset="0"/>
                <a:ea typeface="Calibri" panose="020F0502020204030204" pitchFamily="34" charset="0"/>
                <a:cs typeface="Calibri" panose="020F0502020204030204" pitchFamily="34" charset="0"/>
              </a:rPr>
              <a:t>he most volatile stock during COVID-19 is Toronto-Dominion Bank (TD).</a:t>
            </a:r>
          </a:p>
          <a:p>
            <a:pPr marL="355600" marR="5080" indent="-342900" algn="just">
              <a:lnSpc>
                <a:spcPct val="100000"/>
              </a:lnSpc>
              <a:spcBef>
                <a:spcPts val="100"/>
              </a:spcBef>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Calibri" panose="020F0502020204030204" pitchFamily="34" charset="0"/>
              </a:rPr>
              <a:t>The most volatile stock after COVID-19 is Capital One.</a:t>
            </a:r>
          </a:p>
        </p:txBody>
      </p:sp>
      <p:pic>
        <p:nvPicPr>
          <p:cNvPr id="4" name="Picture 3">
            <a:extLst>
              <a:ext uri="{FF2B5EF4-FFF2-40B4-BE49-F238E27FC236}">
                <a16:creationId xmlns:a16="http://schemas.microsoft.com/office/drawing/2014/main" id="{A04CFB28-81B1-5E64-30EF-BA4CEB663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06" y="5604677"/>
            <a:ext cx="8640381" cy="4534533"/>
          </a:xfrm>
          <a:prstGeom prst="rect">
            <a:avLst/>
          </a:prstGeom>
        </p:spPr>
      </p:pic>
      <p:pic>
        <p:nvPicPr>
          <p:cNvPr id="7" name="Picture 6">
            <a:extLst>
              <a:ext uri="{FF2B5EF4-FFF2-40B4-BE49-F238E27FC236}">
                <a16:creationId xmlns:a16="http://schemas.microsoft.com/office/drawing/2014/main" id="{7FD21676-5816-6834-54DD-5850FF407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493" y="738240"/>
            <a:ext cx="8411749" cy="4505954"/>
          </a:xfrm>
          <a:prstGeom prst="rect">
            <a:avLst/>
          </a:prstGeom>
        </p:spPr>
      </p:pic>
      <p:pic>
        <p:nvPicPr>
          <p:cNvPr id="9" name="Picture 8">
            <a:extLst>
              <a:ext uri="{FF2B5EF4-FFF2-40B4-BE49-F238E27FC236}">
                <a16:creationId xmlns:a16="http://schemas.microsoft.com/office/drawing/2014/main" id="{66016EFE-DF3D-D5A6-6DB0-7E740B61A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576" y="5623730"/>
            <a:ext cx="8335538" cy="4515480"/>
          </a:xfrm>
          <a:prstGeom prst="rect">
            <a:avLst/>
          </a:prstGeom>
        </p:spPr>
      </p:pic>
    </p:spTree>
    <p:extLst>
      <p:ext uri="{BB962C8B-B14F-4D97-AF65-F5344CB8AC3E}">
        <p14:creationId xmlns:p14="http://schemas.microsoft.com/office/powerpoint/2010/main" val="7924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6F9B3F3-8226-48F1-AE29-30F1B2B14A6C}"/>
              </a:ext>
            </a:extLst>
          </p:cNvPr>
          <p:cNvGrpSpPr/>
          <p:nvPr/>
        </p:nvGrpSpPr>
        <p:grpSpPr>
          <a:xfrm>
            <a:off x="0" y="546100"/>
            <a:ext cx="4560901" cy="828000"/>
            <a:chOff x="1674578" y="8642689"/>
            <a:chExt cx="2386447" cy="439424"/>
          </a:xfrm>
        </p:grpSpPr>
        <p:sp>
          <p:nvSpPr>
            <p:cNvPr id="23" name="object 4">
              <a:extLst>
                <a:ext uri="{FF2B5EF4-FFF2-40B4-BE49-F238E27FC236}">
                  <a16:creationId xmlns:a16="http://schemas.microsoft.com/office/drawing/2014/main" id="{B085A34A-9023-40C7-8B6D-96E186894019}"/>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4" name="object 5">
              <a:extLst>
                <a:ext uri="{FF2B5EF4-FFF2-40B4-BE49-F238E27FC236}">
                  <a16:creationId xmlns:a16="http://schemas.microsoft.com/office/drawing/2014/main" id="{A61894FB-4310-445A-ABBB-070DCDCD5202}"/>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2B65C493-A9B2-4FD9-8F84-9680C4A3D599}"/>
              </a:ext>
            </a:extLst>
          </p:cNvPr>
          <p:cNvSpPr txBox="1"/>
          <p:nvPr/>
        </p:nvSpPr>
        <p:spPr>
          <a:xfrm>
            <a:off x="559598" y="738240"/>
            <a:ext cx="3581400"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solidFill>
                  <a:srgbClr val="FFFFFF"/>
                </a:solidFill>
                <a:cs typeface="Source Sans Pro Light"/>
              </a:rPr>
              <a:t> </a:t>
            </a:r>
            <a:endParaRPr lang="cs-CZ" sz="2800" dirty="0">
              <a:cs typeface="Source Sans Pro Light"/>
            </a:endParaRPr>
          </a:p>
        </p:txBody>
      </p:sp>
      <p:sp>
        <p:nvSpPr>
          <p:cNvPr id="16" name="object 10">
            <a:extLst>
              <a:ext uri="{FF2B5EF4-FFF2-40B4-BE49-F238E27FC236}">
                <a16:creationId xmlns:a16="http://schemas.microsoft.com/office/drawing/2014/main" id="{28D210E6-CFF2-4EEC-8FEE-C2C149C90A06}"/>
              </a:ext>
            </a:extLst>
          </p:cNvPr>
          <p:cNvSpPr txBox="1"/>
          <p:nvPr/>
        </p:nvSpPr>
        <p:spPr>
          <a:xfrm>
            <a:off x="737552" y="2019946"/>
            <a:ext cx="8229203" cy="1581267"/>
          </a:xfrm>
          <a:prstGeom prst="rect">
            <a:avLst/>
          </a:prstGeom>
        </p:spPr>
        <p:txBody>
          <a:bodyPr vert="horz" wrap="square" lIns="0" tIns="5080" rIns="0" bIns="0" rtlCol="0">
            <a:spAutoFit/>
          </a:bodyPr>
          <a:lstStyle/>
          <a:p>
            <a:pPr marL="469900" marR="5080" indent="-457200" algn="just">
              <a:lnSpc>
                <a:spcPct val="150000"/>
              </a:lnSpc>
              <a:spcBef>
                <a:spcPts val="100"/>
              </a:spcBef>
              <a:buFont typeface="Arial" panose="020B0604020202020204" pitchFamily="34" charset="0"/>
              <a:buChar char="•"/>
            </a:pPr>
            <a:r>
              <a:rPr lang="en-IN" sz="3600" dirty="0">
                <a:cs typeface="Source Sans Pro Light"/>
              </a:rPr>
              <a:t>We used Open Refine to drop columns as a part of data cleaning.</a:t>
            </a:r>
            <a:endParaRPr lang="cs-CZ" sz="3600" dirty="0">
              <a:cs typeface="Source Sans Pro Light"/>
            </a:endParaRPr>
          </a:p>
        </p:txBody>
      </p:sp>
      <p:sp>
        <p:nvSpPr>
          <p:cNvPr id="2" name="object 9">
            <a:extLst>
              <a:ext uri="{FF2B5EF4-FFF2-40B4-BE49-F238E27FC236}">
                <a16:creationId xmlns:a16="http://schemas.microsoft.com/office/drawing/2014/main" id="{E041D66E-9343-2E05-770C-041EAB7BDF29}"/>
              </a:ext>
            </a:extLst>
          </p:cNvPr>
          <p:cNvSpPr txBox="1"/>
          <p:nvPr/>
        </p:nvSpPr>
        <p:spPr>
          <a:xfrm>
            <a:off x="402825" y="676684"/>
            <a:ext cx="3894945" cy="566822"/>
          </a:xfrm>
          <a:prstGeom prst="rect">
            <a:avLst/>
          </a:prstGeom>
        </p:spPr>
        <p:txBody>
          <a:bodyPr vert="horz" wrap="square" lIns="0" tIns="12700" rIns="0" bIns="0" rtlCol="0">
            <a:spAutoFit/>
          </a:bodyPr>
          <a:lstStyle/>
          <a:p>
            <a:pPr marL="12700">
              <a:lnSpc>
                <a:spcPct val="100000"/>
              </a:lnSpc>
              <a:spcBef>
                <a:spcPts val="100"/>
              </a:spcBef>
            </a:pPr>
            <a:r>
              <a:rPr lang="en-IN" sz="3600" b="1" dirty="0">
                <a:solidFill>
                  <a:srgbClr val="FFFFFF"/>
                </a:solidFill>
              </a:rPr>
              <a:t>Open Refine</a:t>
            </a:r>
            <a:endParaRPr lang="cs-CZ" sz="3600" b="1" dirty="0">
              <a:solidFill>
                <a:srgbClr val="FFFFFF"/>
              </a:solidFill>
            </a:endParaRPr>
          </a:p>
        </p:txBody>
      </p:sp>
      <p:pic>
        <p:nvPicPr>
          <p:cNvPr id="7" name="Picture 6">
            <a:extLst>
              <a:ext uri="{FF2B5EF4-FFF2-40B4-BE49-F238E27FC236}">
                <a16:creationId xmlns:a16="http://schemas.microsoft.com/office/drawing/2014/main" id="{84897430-664E-8576-809C-3E760C0C5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56" y="5368491"/>
            <a:ext cx="8382000" cy="4586669"/>
          </a:xfrm>
          <a:prstGeom prst="rect">
            <a:avLst/>
          </a:prstGeom>
        </p:spPr>
      </p:pic>
      <p:pic>
        <p:nvPicPr>
          <p:cNvPr id="9" name="Picture 8">
            <a:extLst>
              <a:ext uri="{FF2B5EF4-FFF2-40B4-BE49-F238E27FC236}">
                <a16:creationId xmlns:a16="http://schemas.microsoft.com/office/drawing/2014/main" id="{1F0EC2A7-D72D-A150-3FEB-530D2207F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5156" y="453143"/>
            <a:ext cx="8382000" cy="4714875"/>
          </a:xfrm>
          <a:prstGeom prst="rect">
            <a:avLst/>
          </a:prstGeom>
        </p:spPr>
      </p:pic>
      <p:pic>
        <p:nvPicPr>
          <p:cNvPr id="10" name="Picture 9">
            <a:extLst>
              <a:ext uri="{FF2B5EF4-FFF2-40B4-BE49-F238E27FC236}">
                <a16:creationId xmlns:a16="http://schemas.microsoft.com/office/drawing/2014/main" id="{0C313407-9D69-531B-7944-B817F75C9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5156" y="5346700"/>
            <a:ext cx="8403720" cy="4727093"/>
          </a:xfrm>
          <a:prstGeom prst="rect">
            <a:avLst/>
          </a:prstGeom>
        </p:spPr>
      </p:pic>
    </p:spTree>
    <p:extLst>
      <p:ext uri="{BB962C8B-B14F-4D97-AF65-F5344CB8AC3E}">
        <p14:creationId xmlns:p14="http://schemas.microsoft.com/office/powerpoint/2010/main" val="192345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C7A11E-EC26-4D21-A257-1CFBBF1D7F7C}"/>
              </a:ext>
            </a:extLst>
          </p:cNvPr>
          <p:cNvGrpSpPr/>
          <p:nvPr/>
        </p:nvGrpSpPr>
        <p:grpSpPr>
          <a:xfrm>
            <a:off x="0" y="546100"/>
            <a:ext cx="4560901" cy="828000"/>
            <a:chOff x="1674578" y="8642689"/>
            <a:chExt cx="2386447" cy="439424"/>
          </a:xfrm>
        </p:grpSpPr>
        <p:sp>
          <p:nvSpPr>
            <p:cNvPr id="12" name="object 4">
              <a:extLst>
                <a:ext uri="{FF2B5EF4-FFF2-40B4-BE49-F238E27FC236}">
                  <a16:creationId xmlns:a16="http://schemas.microsoft.com/office/drawing/2014/main" id="{FB114075-E767-4541-8CD3-5EFA81C89BFC}"/>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0AF8BE46-4F63-489E-AA8E-D4AC65E5970E}"/>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7" name="object 9">
            <a:extLst>
              <a:ext uri="{FF2B5EF4-FFF2-40B4-BE49-F238E27FC236}">
                <a16:creationId xmlns:a16="http://schemas.microsoft.com/office/drawing/2014/main" id="{AE277DFF-9AE1-4CCD-AA16-53F2BCC9A175}"/>
              </a:ext>
            </a:extLst>
          </p:cNvPr>
          <p:cNvSpPr txBox="1"/>
          <p:nvPr/>
        </p:nvSpPr>
        <p:spPr>
          <a:xfrm>
            <a:off x="603422" y="673076"/>
            <a:ext cx="35814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rPr>
              <a:t>GCP</a:t>
            </a:r>
            <a:endParaRPr lang="cs-CZ" sz="3600" b="1" dirty="0">
              <a:solidFill>
                <a:srgbClr val="FFFFFF"/>
              </a:solidFill>
            </a:endParaRPr>
          </a:p>
        </p:txBody>
      </p:sp>
      <p:sp>
        <p:nvSpPr>
          <p:cNvPr id="8" name="object 10">
            <a:extLst>
              <a:ext uri="{FF2B5EF4-FFF2-40B4-BE49-F238E27FC236}">
                <a16:creationId xmlns:a16="http://schemas.microsoft.com/office/drawing/2014/main" id="{B61A8D87-DC0F-4C1E-B6A7-63EDE69EDFC3}"/>
              </a:ext>
            </a:extLst>
          </p:cNvPr>
          <p:cNvSpPr txBox="1"/>
          <p:nvPr/>
        </p:nvSpPr>
        <p:spPr>
          <a:xfrm>
            <a:off x="666352" y="1677613"/>
            <a:ext cx="8262673" cy="3169970"/>
          </a:xfrm>
          <a:prstGeom prst="rect">
            <a:avLst/>
          </a:prstGeom>
        </p:spPr>
        <p:txBody>
          <a:bodyPr vert="horz" wrap="square" lIns="0" tIns="5080" rIns="0" bIns="0" rtlCol="0">
            <a:spAutoFit/>
          </a:bodyPr>
          <a:lstStyle/>
          <a:p>
            <a:pPr marL="12700" marR="5080" algn="just">
              <a:lnSpc>
                <a:spcPct val="150000"/>
              </a:lnSpc>
              <a:spcBef>
                <a:spcPts val="100"/>
              </a:spcBef>
            </a:pPr>
            <a:r>
              <a:rPr lang="en-US" sz="2800" dirty="0">
                <a:cs typeface="Source Sans Pro Light"/>
              </a:rPr>
              <a:t>In our final project, we used the Google Cloud platform as a tool. We created a project in which we also created buckets to store data and then we uploaded our dataset. Then we created a cluster with virtual machines to run Linux.</a:t>
            </a:r>
          </a:p>
        </p:txBody>
      </p:sp>
      <p:pic>
        <p:nvPicPr>
          <p:cNvPr id="3" name="Picture 2">
            <a:extLst>
              <a:ext uri="{FF2B5EF4-FFF2-40B4-BE49-F238E27FC236}">
                <a16:creationId xmlns:a16="http://schemas.microsoft.com/office/drawing/2014/main" id="{8B5F5110-2A01-CAC1-1144-14AAAB53E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56" y="5156192"/>
            <a:ext cx="8873067" cy="4991100"/>
          </a:xfrm>
          <a:prstGeom prst="rect">
            <a:avLst/>
          </a:prstGeom>
        </p:spPr>
      </p:pic>
      <p:pic>
        <p:nvPicPr>
          <p:cNvPr id="5" name="Picture 4">
            <a:extLst>
              <a:ext uri="{FF2B5EF4-FFF2-40B4-BE49-F238E27FC236}">
                <a16:creationId xmlns:a16="http://schemas.microsoft.com/office/drawing/2014/main" id="{88091369-40E5-6D9E-6AA5-446677665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090" y="5156192"/>
            <a:ext cx="8873067" cy="4991100"/>
          </a:xfrm>
          <a:prstGeom prst="rect">
            <a:avLst/>
          </a:prstGeom>
        </p:spPr>
      </p:pic>
      <p:pic>
        <p:nvPicPr>
          <p:cNvPr id="10" name="Picture 9">
            <a:extLst>
              <a:ext uri="{FF2B5EF4-FFF2-40B4-BE49-F238E27FC236}">
                <a16:creationId xmlns:a16="http://schemas.microsoft.com/office/drawing/2014/main" id="{0C424DED-F0C7-B5A3-8CC8-36E871BD8F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6089" y="267836"/>
            <a:ext cx="8873067" cy="4810866"/>
          </a:xfrm>
          <a:prstGeom prst="rect">
            <a:avLst/>
          </a:prstGeom>
        </p:spPr>
      </p:pic>
    </p:spTree>
    <p:extLst>
      <p:ext uri="{BB962C8B-B14F-4D97-AF65-F5344CB8AC3E}">
        <p14:creationId xmlns:p14="http://schemas.microsoft.com/office/powerpoint/2010/main" val="297061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6F9B3F3-8226-48F1-AE29-30F1B2B14A6C}"/>
              </a:ext>
            </a:extLst>
          </p:cNvPr>
          <p:cNvGrpSpPr/>
          <p:nvPr/>
        </p:nvGrpSpPr>
        <p:grpSpPr>
          <a:xfrm>
            <a:off x="0" y="546100"/>
            <a:ext cx="4560901" cy="828000"/>
            <a:chOff x="1674578" y="8642689"/>
            <a:chExt cx="2386447" cy="439424"/>
          </a:xfrm>
        </p:grpSpPr>
        <p:sp>
          <p:nvSpPr>
            <p:cNvPr id="23" name="object 4">
              <a:extLst>
                <a:ext uri="{FF2B5EF4-FFF2-40B4-BE49-F238E27FC236}">
                  <a16:creationId xmlns:a16="http://schemas.microsoft.com/office/drawing/2014/main" id="{B085A34A-9023-40C7-8B6D-96E186894019}"/>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4" name="object 5">
              <a:extLst>
                <a:ext uri="{FF2B5EF4-FFF2-40B4-BE49-F238E27FC236}">
                  <a16:creationId xmlns:a16="http://schemas.microsoft.com/office/drawing/2014/main" id="{A61894FB-4310-445A-ABBB-070DCDCD5202}"/>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2B65C493-A9B2-4FD9-8F84-9680C4A3D599}"/>
              </a:ext>
            </a:extLst>
          </p:cNvPr>
          <p:cNvSpPr txBox="1"/>
          <p:nvPr/>
        </p:nvSpPr>
        <p:spPr>
          <a:xfrm>
            <a:off x="559598" y="738240"/>
            <a:ext cx="3581400"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solidFill>
                  <a:srgbClr val="FFFFFF"/>
                </a:solidFill>
                <a:cs typeface="Source Sans Pro Light"/>
              </a:rPr>
              <a:t> </a:t>
            </a:r>
            <a:endParaRPr lang="cs-CZ" sz="2800" dirty="0">
              <a:cs typeface="Source Sans Pro Light"/>
            </a:endParaRPr>
          </a:p>
        </p:txBody>
      </p:sp>
      <p:sp>
        <p:nvSpPr>
          <p:cNvPr id="16" name="object 10">
            <a:extLst>
              <a:ext uri="{FF2B5EF4-FFF2-40B4-BE49-F238E27FC236}">
                <a16:creationId xmlns:a16="http://schemas.microsoft.com/office/drawing/2014/main" id="{28D210E6-CFF2-4EEC-8FEE-C2C149C90A06}"/>
              </a:ext>
            </a:extLst>
          </p:cNvPr>
          <p:cNvSpPr txBox="1"/>
          <p:nvPr/>
        </p:nvSpPr>
        <p:spPr>
          <a:xfrm>
            <a:off x="559598" y="1917700"/>
            <a:ext cx="8610203" cy="2536464"/>
          </a:xfrm>
          <a:prstGeom prst="rect">
            <a:avLst/>
          </a:prstGeom>
        </p:spPr>
        <p:txBody>
          <a:bodyPr vert="horz" wrap="square" lIns="0" tIns="5080" rIns="0" bIns="0" rtlCol="0">
            <a:spAutoFit/>
          </a:bodyPr>
          <a:lstStyle/>
          <a:p>
            <a:pPr marL="469900" marR="5080" indent="-457200" algn="just">
              <a:lnSpc>
                <a:spcPct val="150000"/>
              </a:lnSpc>
              <a:spcBef>
                <a:spcPts val="100"/>
              </a:spcBef>
              <a:buFont typeface="Arial" panose="020B0604020202020204" pitchFamily="34" charset="0"/>
              <a:buChar char="•"/>
            </a:pPr>
            <a:r>
              <a:rPr lang="en-US" sz="2800" dirty="0">
                <a:cs typeface="Source Sans Pro Light"/>
              </a:rPr>
              <a:t>We loaded the data from the storage bucket into the Big Query in GCP.</a:t>
            </a:r>
          </a:p>
          <a:p>
            <a:pPr marL="469900" marR="5080" indent="-457200" algn="just">
              <a:lnSpc>
                <a:spcPct val="150000"/>
              </a:lnSpc>
              <a:spcBef>
                <a:spcPts val="100"/>
              </a:spcBef>
              <a:buFont typeface="Arial" panose="020B0604020202020204" pitchFamily="34" charset="0"/>
              <a:buChar char="•"/>
            </a:pPr>
            <a:r>
              <a:rPr lang="en-US" sz="2800" dirty="0">
                <a:cs typeface="Source Sans Pro Light"/>
              </a:rPr>
              <a:t>We also found out the highest and lowest stock prices for a bank with the help of a query.</a:t>
            </a:r>
            <a:endParaRPr lang="cs-CZ" sz="2800" dirty="0">
              <a:cs typeface="Source Sans Pro Light"/>
            </a:endParaRPr>
          </a:p>
        </p:txBody>
      </p:sp>
      <p:sp>
        <p:nvSpPr>
          <p:cNvPr id="2" name="object 9">
            <a:extLst>
              <a:ext uri="{FF2B5EF4-FFF2-40B4-BE49-F238E27FC236}">
                <a16:creationId xmlns:a16="http://schemas.microsoft.com/office/drawing/2014/main" id="{E041D66E-9343-2E05-770C-041EAB7BDF29}"/>
              </a:ext>
            </a:extLst>
          </p:cNvPr>
          <p:cNvSpPr txBox="1"/>
          <p:nvPr/>
        </p:nvSpPr>
        <p:spPr>
          <a:xfrm>
            <a:off x="459454" y="676684"/>
            <a:ext cx="3894945" cy="566822"/>
          </a:xfrm>
          <a:prstGeom prst="rect">
            <a:avLst/>
          </a:prstGeom>
        </p:spPr>
        <p:txBody>
          <a:bodyPr vert="horz" wrap="square" lIns="0" tIns="12700" rIns="0" bIns="0" rtlCol="0">
            <a:spAutoFit/>
          </a:bodyPr>
          <a:lstStyle/>
          <a:p>
            <a:pPr marL="12700">
              <a:lnSpc>
                <a:spcPct val="100000"/>
              </a:lnSpc>
              <a:spcBef>
                <a:spcPts val="100"/>
              </a:spcBef>
            </a:pPr>
            <a:r>
              <a:rPr lang="en-IN" sz="3600" b="1" dirty="0">
                <a:solidFill>
                  <a:srgbClr val="FFFFFF"/>
                </a:solidFill>
              </a:rPr>
              <a:t>Big Query</a:t>
            </a:r>
            <a:endParaRPr lang="cs-CZ" sz="3600" b="1" dirty="0">
              <a:solidFill>
                <a:srgbClr val="FFFFFF"/>
              </a:solidFill>
            </a:endParaRPr>
          </a:p>
        </p:txBody>
      </p:sp>
      <p:pic>
        <p:nvPicPr>
          <p:cNvPr id="4" name="Picture 3">
            <a:extLst>
              <a:ext uri="{FF2B5EF4-FFF2-40B4-BE49-F238E27FC236}">
                <a16:creationId xmlns:a16="http://schemas.microsoft.com/office/drawing/2014/main" id="{3C3EC7D0-1CC8-21C6-B09F-B9D440BED0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6156" y="188912"/>
            <a:ext cx="8763001" cy="4929188"/>
          </a:xfrm>
          <a:prstGeom prst="rect">
            <a:avLst/>
          </a:prstGeom>
        </p:spPr>
      </p:pic>
      <p:pic>
        <p:nvPicPr>
          <p:cNvPr id="13" name="Picture 12">
            <a:extLst>
              <a:ext uri="{FF2B5EF4-FFF2-40B4-BE49-F238E27FC236}">
                <a16:creationId xmlns:a16="http://schemas.microsoft.com/office/drawing/2014/main" id="{E3216CF5-7ED5-B3A8-50C8-EA9A488D7A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156" y="5561013"/>
            <a:ext cx="8763000" cy="4929188"/>
          </a:xfrm>
          <a:prstGeom prst="rect">
            <a:avLst/>
          </a:prstGeom>
        </p:spPr>
      </p:pic>
      <p:pic>
        <p:nvPicPr>
          <p:cNvPr id="17" name="Picture 16">
            <a:extLst>
              <a:ext uri="{FF2B5EF4-FFF2-40B4-BE49-F238E27FC236}">
                <a16:creationId xmlns:a16="http://schemas.microsoft.com/office/drawing/2014/main" id="{045EC001-81FF-437D-7CCD-2DCA1D3B2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156" y="5561012"/>
            <a:ext cx="8763001" cy="4929188"/>
          </a:xfrm>
          <a:prstGeom prst="rect">
            <a:avLst/>
          </a:prstGeom>
        </p:spPr>
      </p:pic>
    </p:spTree>
    <p:extLst>
      <p:ext uri="{BB962C8B-B14F-4D97-AF65-F5344CB8AC3E}">
        <p14:creationId xmlns:p14="http://schemas.microsoft.com/office/powerpoint/2010/main" val="262239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6F9B3F3-8226-48F1-AE29-30F1B2B14A6C}"/>
              </a:ext>
            </a:extLst>
          </p:cNvPr>
          <p:cNvGrpSpPr/>
          <p:nvPr/>
        </p:nvGrpSpPr>
        <p:grpSpPr>
          <a:xfrm>
            <a:off x="0" y="546100"/>
            <a:ext cx="4560901" cy="828000"/>
            <a:chOff x="1674578" y="8642689"/>
            <a:chExt cx="2386447" cy="439424"/>
          </a:xfrm>
        </p:grpSpPr>
        <p:sp>
          <p:nvSpPr>
            <p:cNvPr id="23" name="object 4">
              <a:extLst>
                <a:ext uri="{FF2B5EF4-FFF2-40B4-BE49-F238E27FC236}">
                  <a16:creationId xmlns:a16="http://schemas.microsoft.com/office/drawing/2014/main" id="{B085A34A-9023-40C7-8B6D-96E186894019}"/>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4" name="object 5">
              <a:extLst>
                <a:ext uri="{FF2B5EF4-FFF2-40B4-BE49-F238E27FC236}">
                  <a16:creationId xmlns:a16="http://schemas.microsoft.com/office/drawing/2014/main" id="{A61894FB-4310-445A-ABBB-070DCDCD5202}"/>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2B65C493-A9B2-4FD9-8F84-9680C4A3D599}"/>
              </a:ext>
            </a:extLst>
          </p:cNvPr>
          <p:cNvSpPr txBox="1"/>
          <p:nvPr/>
        </p:nvSpPr>
        <p:spPr>
          <a:xfrm>
            <a:off x="559598" y="738240"/>
            <a:ext cx="3581400" cy="443711"/>
          </a:xfrm>
          <a:prstGeom prst="rect">
            <a:avLst/>
          </a:prstGeom>
        </p:spPr>
        <p:txBody>
          <a:bodyPr vert="horz" wrap="square" lIns="0" tIns="12700" rIns="0" bIns="0" rtlCol="0">
            <a:spAutoFit/>
          </a:bodyPr>
          <a:lstStyle/>
          <a:p>
            <a:pPr marL="12700">
              <a:lnSpc>
                <a:spcPct val="100000"/>
              </a:lnSpc>
              <a:spcBef>
                <a:spcPts val="100"/>
              </a:spcBef>
            </a:pPr>
            <a:r>
              <a:rPr lang="en-US" sz="2800" spc="-20" dirty="0">
                <a:solidFill>
                  <a:srgbClr val="FFFFFF"/>
                </a:solidFill>
                <a:cs typeface="Source Sans Pro Light"/>
              </a:rPr>
              <a:t> </a:t>
            </a:r>
            <a:endParaRPr lang="cs-CZ" sz="2800" dirty="0">
              <a:cs typeface="Source Sans Pro Light"/>
            </a:endParaRPr>
          </a:p>
        </p:txBody>
      </p:sp>
      <p:sp>
        <p:nvSpPr>
          <p:cNvPr id="16" name="object 10">
            <a:extLst>
              <a:ext uri="{FF2B5EF4-FFF2-40B4-BE49-F238E27FC236}">
                <a16:creationId xmlns:a16="http://schemas.microsoft.com/office/drawing/2014/main" id="{28D210E6-CFF2-4EEC-8FEE-C2C149C90A06}"/>
              </a:ext>
            </a:extLst>
          </p:cNvPr>
          <p:cNvSpPr txBox="1"/>
          <p:nvPr/>
        </p:nvSpPr>
        <p:spPr>
          <a:xfrm>
            <a:off x="559598" y="6194057"/>
            <a:ext cx="18013358" cy="3541995"/>
          </a:xfrm>
          <a:prstGeom prst="rect">
            <a:avLst/>
          </a:prstGeom>
        </p:spPr>
        <p:txBody>
          <a:bodyPr vert="horz" wrap="square" lIns="0" tIns="5080" rIns="0" bIns="0" rtlCol="0">
            <a:spAutoFit/>
          </a:bodyPr>
          <a:lstStyle/>
          <a:p>
            <a:pPr marL="469900" marR="5080" indent="-457200">
              <a:lnSpc>
                <a:spcPct val="100000"/>
              </a:lnSpc>
              <a:spcBef>
                <a:spcPts val="100"/>
              </a:spcBef>
              <a:buFont typeface="Arial" panose="020B0604020202020204" pitchFamily="34" charset="0"/>
              <a:buChar char="•"/>
            </a:pPr>
            <a:r>
              <a:rPr lang="en-US" sz="2800" dirty="0">
                <a:cs typeface="Source Sans Pro Light"/>
              </a:rPr>
              <a:t>We have retrieved the top 10 rows from our huge dataset using Big Query</a:t>
            </a:r>
            <a:endParaRPr lang="en-IN" sz="2800" dirty="0">
              <a:cs typeface="Source Sans Pro Light"/>
            </a:endParaRPr>
          </a:p>
          <a:p>
            <a:pPr marL="469900" marR="5080" indent="-457200">
              <a:lnSpc>
                <a:spcPct val="100000"/>
              </a:lnSpc>
              <a:spcBef>
                <a:spcPts val="100"/>
              </a:spcBef>
              <a:buFont typeface="Arial" panose="020B0604020202020204" pitchFamily="34" charset="0"/>
              <a:buChar char="•"/>
            </a:pPr>
            <a:r>
              <a:rPr lang="en-IN" sz="2800" dirty="0">
                <a:cs typeface="Source Sans Pro Light"/>
              </a:rPr>
              <a:t>Using the Big Query we have found the average of a particular bank stock price.</a:t>
            </a:r>
          </a:p>
          <a:p>
            <a:pPr marL="469900" marR="5080" indent="-457200">
              <a:lnSpc>
                <a:spcPct val="100000"/>
              </a:lnSpc>
              <a:spcBef>
                <a:spcPts val="100"/>
              </a:spcBef>
              <a:buFont typeface="Arial" panose="020B0604020202020204" pitchFamily="34" charset="0"/>
              <a:buChar char="•"/>
            </a:pPr>
            <a:r>
              <a:rPr lang="en-IN" sz="2800" dirty="0">
                <a:cs typeface="Source Sans Pro Light"/>
              </a:rPr>
              <a:t>We have used the following queries.</a:t>
            </a:r>
          </a:p>
          <a:p>
            <a:pPr marL="1041400" marR="5080" lvl="1" indent="-571500">
              <a:spcBef>
                <a:spcPts val="100"/>
              </a:spcBef>
              <a:buFont typeface="Arial" panose="020B0604020202020204" pitchFamily="34" charset="0"/>
              <a:buChar char="•"/>
            </a:pPr>
            <a:r>
              <a:rPr lang="en-IN" sz="2800" dirty="0">
                <a:cs typeface="Source Sans Pro Light"/>
              </a:rPr>
              <a:t>SELECT MIN(</a:t>
            </a:r>
            <a:r>
              <a:rPr lang="en-IN" sz="2800" dirty="0" err="1">
                <a:cs typeface="Source Sans Pro Light"/>
              </a:rPr>
              <a:t>WFCAdj_Close</a:t>
            </a:r>
            <a:r>
              <a:rPr lang="en-IN" sz="2800" dirty="0">
                <a:cs typeface="Source Sans Pro Light"/>
              </a:rPr>
              <a:t>) AS Lowest_ </a:t>
            </a:r>
            <a:r>
              <a:rPr lang="en-IN" sz="2800" dirty="0" err="1">
                <a:cs typeface="Source Sans Pro Light"/>
              </a:rPr>
              <a:t>WFCAdj_Close</a:t>
            </a:r>
            <a:endParaRPr lang="en-IN" sz="2800" dirty="0">
              <a:cs typeface="Source Sans Pro Light"/>
            </a:endParaRPr>
          </a:p>
          <a:p>
            <a:pPr marL="12700" marR="5080">
              <a:lnSpc>
                <a:spcPct val="100000"/>
              </a:lnSpc>
              <a:spcBef>
                <a:spcPts val="100"/>
              </a:spcBef>
            </a:pPr>
            <a:r>
              <a:rPr lang="en-IN" sz="2800" dirty="0">
                <a:cs typeface="Source Sans Pro Light"/>
              </a:rPr>
              <a:t>		 FROM‘final-project-5240-team-6.orpformatted.AdjustedClosedPrice’ LIMIT 10</a:t>
            </a:r>
          </a:p>
          <a:p>
            <a:pPr marL="1041400" marR="5080" lvl="1" indent="-571500">
              <a:spcBef>
                <a:spcPts val="100"/>
              </a:spcBef>
              <a:buFont typeface="Arial" panose="020B0604020202020204" pitchFamily="34" charset="0"/>
              <a:buChar char="•"/>
            </a:pPr>
            <a:r>
              <a:rPr lang="en-IN" sz="2800" dirty="0">
                <a:cs typeface="Source Sans Pro Light"/>
              </a:rPr>
              <a:t>SELECT MAX(WFCAdj_Close) AS Highest_ WFCAdj_Close</a:t>
            </a:r>
          </a:p>
          <a:p>
            <a:pPr marL="12700" marR="5080">
              <a:lnSpc>
                <a:spcPct val="100000"/>
              </a:lnSpc>
              <a:spcBef>
                <a:spcPts val="100"/>
              </a:spcBef>
            </a:pPr>
            <a:r>
              <a:rPr lang="en-IN" sz="2800" dirty="0">
                <a:cs typeface="Source Sans Pro Light"/>
              </a:rPr>
              <a:t>		 FROM‘final-project-5240-team-6.orpformatted.AdjustedClosedPrice’ LIMIT 10</a:t>
            </a:r>
          </a:p>
          <a:p>
            <a:pPr marL="1041400" marR="5080" lvl="1" indent="-571500">
              <a:spcBef>
                <a:spcPts val="100"/>
              </a:spcBef>
              <a:buFont typeface="Arial" panose="020B0604020202020204" pitchFamily="34" charset="0"/>
              <a:buChar char="•"/>
            </a:pPr>
            <a:r>
              <a:rPr lang="en-IN" sz="2800" dirty="0">
                <a:cs typeface="Source Sans Pro Light"/>
              </a:rPr>
              <a:t>SELECT * FROM‘final-project-5240-team-6.orpformatted.AdjustedClosedPrice’ LIMIT 10</a:t>
            </a:r>
          </a:p>
        </p:txBody>
      </p:sp>
      <p:sp>
        <p:nvSpPr>
          <p:cNvPr id="2" name="object 9">
            <a:extLst>
              <a:ext uri="{FF2B5EF4-FFF2-40B4-BE49-F238E27FC236}">
                <a16:creationId xmlns:a16="http://schemas.microsoft.com/office/drawing/2014/main" id="{E041D66E-9343-2E05-770C-041EAB7BDF29}"/>
              </a:ext>
            </a:extLst>
          </p:cNvPr>
          <p:cNvSpPr txBox="1"/>
          <p:nvPr/>
        </p:nvSpPr>
        <p:spPr>
          <a:xfrm>
            <a:off x="459454" y="673937"/>
            <a:ext cx="3894945" cy="566822"/>
          </a:xfrm>
          <a:prstGeom prst="rect">
            <a:avLst/>
          </a:prstGeom>
        </p:spPr>
        <p:txBody>
          <a:bodyPr vert="horz" wrap="square" lIns="0" tIns="12700" rIns="0" bIns="0" rtlCol="0">
            <a:spAutoFit/>
          </a:bodyPr>
          <a:lstStyle/>
          <a:p>
            <a:pPr marL="12700">
              <a:lnSpc>
                <a:spcPct val="100000"/>
              </a:lnSpc>
              <a:spcBef>
                <a:spcPts val="100"/>
              </a:spcBef>
            </a:pPr>
            <a:r>
              <a:rPr lang="en-IN" sz="3600" b="1" dirty="0">
                <a:solidFill>
                  <a:srgbClr val="FFFFFF"/>
                </a:solidFill>
              </a:rPr>
              <a:t>Big Query</a:t>
            </a:r>
            <a:endParaRPr lang="cs-CZ" sz="3600" b="1" dirty="0">
              <a:solidFill>
                <a:srgbClr val="FFFFFF"/>
              </a:solidFill>
            </a:endParaRPr>
          </a:p>
        </p:txBody>
      </p:sp>
      <p:pic>
        <p:nvPicPr>
          <p:cNvPr id="6" name="Picture 5">
            <a:extLst>
              <a:ext uri="{FF2B5EF4-FFF2-40B4-BE49-F238E27FC236}">
                <a16:creationId xmlns:a16="http://schemas.microsoft.com/office/drawing/2014/main" id="{0472BDF6-EB8E-8419-E847-0B3271A877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6556" y="1689100"/>
            <a:ext cx="7345359" cy="4131764"/>
          </a:xfrm>
          <a:prstGeom prst="rect">
            <a:avLst/>
          </a:prstGeom>
        </p:spPr>
      </p:pic>
      <p:pic>
        <p:nvPicPr>
          <p:cNvPr id="11" name="Picture 10">
            <a:extLst>
              <a:ext uri="{FF2B5EF4-FFF2-40B4-BE49-F238E27FC236}">
                <a16:creationId xmlns:a16="http://schemas.microsoft.com/office/drawing/2014/main" id="{D964B835-97EC-D447-A4D5-4E5BCEB482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598" y="1689100"/>
            <a:ext cx="7345358" cy="4131765"/>
          </a:xfrm>
          <a:prstGeom prst="rect">
            <a:avLst/>
          </a:prstGeom>
        </p:spPr>
      </p:pic>
    </p:spTree>
    <p:extLst>
      <p:ext uri="{BB962C8B-B14F-4D97-AF65-F5344CB8AC3E}">
        <p14:creationId xmlns:p14="http://schemas.microsoft.com/office/powerpoint/2010/main" val="308325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C7A11E-EC26-4D21-A257-1CFBBF1D7F7C}"/>
              </a:ext>
            </a:extLst>
          </p:cNvPr>
          <p:cNvGrpSpPr/>
          <p:nvPr/>
        </p:nvGrpSpPr>
        <p:grpSpPr>
          <a:xfrm>
            <a:off x="0" y="546100"/>
            <a:ext cx="4560901" cy="828000"/>
            <a:chOff x="1674578" y="8642689"/>
            <a:chExt cx="2386447" cy="439424"/>
          </a:xfrm>
        </p:grpSpPr>
        <p:sp>
          <p:nvSpPr>
            <p:cNvPr id="12" name="object 4">
              <a:extLst>
                <a:ext uri="{FF2B5EF4-FFF2-40B4-BE49-F238E27FC236}">
                  <a16:creationId xmlns:a16="http://schemas.microsoft.com/office/drawing/2014/main" id="{FB114075-E767-4541-8CD3-5EFA81C89BFC}"/>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0AF8BE46-4F63-489E-AA8E-D4AC65E5970E}"/>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7" name="object 9">
            <a:extLst>
              <a:ext uri="{FF2B5EF4-FFF2-40B4-BE49-F238E27FC236}">
                <a16:creationId xmlns:a16="http://schemas.microsoft.com/office/drawing/2014/main" id="{AE277DFF-9AE1-4CCD-AA16-53F2BCC9A175}"/>
              </a:ext>
            </a:extLst>
          </p:cNvPr>
          <p:cNvSpPr txBox="1"/>
          <p:nvPr/>
        </p:nvSpPr>
        <p:spPr>
          <a:xfrm>
            <a:off x="559598" y="676685"/>
            <a:ext cx="35814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rPr>
              <a:t>Linux</a:t>
            </a:r>
            <a:endParaRPr lang="cs-CZ" sz="3600" b="1" dirty="0">
              <a:solidFill>
                <a:srgbClr val="FFFFFF"/>
              </a:solidFill>
            </a:endParaRPr>
          </a:p>
        </p:txBody>
      </p:sp>
      <p:sp>
        <p:nvSpPr>
          <p:cNvPr id="8" name="object 10">
            <a:extLst>
              <a:ext uri="{FF2B5EF4-FFF2-40B4-BE49-F238E27FC236}">
                <a16:creationId xmlns:a16="http://schemas.microsoft.com/office/drawing/2014/main" id="{B61A8D87-DC0F-4C1E-B6A7-63EDE69EDFC3}"/>
              </a:ext>
            </a:extLst>
          </p:cNvPr>
          <p:cNvSpPr txBox="1"/>
          <p:nvPr/>
        </p:nvSpPr>
        <p:spPr>
          <a:xfrm>
            <a:off x="361156" y="1635428"/>
            <a:ext cx="9525000" cy="3851504"/>
          </a:xfrm>
          <a:prstGeom prst="rect">
            <a:avLst/>
          </a:prstGeom>
        </p:spPr>
        <p:txBody>
          <a:bodyPr vert="horz" wrap="square" lIns="0" tIns="5080" rIns="0" bIns="0" rtlCol="0">
            <a:spAutoFit/>
          </a:bodyPr>
          <a:lstStyle/>
          <a:p>
            <a:pPr marL="355600" marR="5080" indent="-342900" algn="just">
              <a:lnSpc>
                <a:spcPct val="150000"/>
              </a:lnSpc>
              <a:spcBef>
                <a:spcPts val="100"/>
              </a:spcBef>
              <a:buFont typeface="Arial" panose="020B0604020202020204" pitchFamily="34" charset="0"/>
              <a:buChar char="•"/>
            </a:pPr>
            <a:r>
              <a:rPr lang="en-US" sz="2400" dirty="0">
                <a:cs typeface="Source Sans Pro Light"/>
              </a:rPr>
              <a:t>To get files from our path, we used a Linux command in the SSH terminal of the Manager node. We installed the "gsutil" tool, which performs several tasks like downloading, uploading, configuring access etc.</a:t>
            </a:r>
          </a:p>
          <a:p>
            <a:pPr marL="355600" marR="5080" indent="-342900" algn="just">
              <a:lnSpc>
                <a:spcPct val="150000"/>
              </a:lnSpc>
              <a:spcBef>
                <a:spcPts val="100"/>
              </a:spcBef>
              <a:buFont typeface="Arial" panose="020B0604020202020204" pitchFamily="34" charset="0"/>
              <a:buChar char="•"/>
            </a:pPr>
            <a:r>
              <a:rPr lang="en-US" sz="2400" dirty="0">
                <a:cs typeface="Source Sans Pro Light"/>
              </a:rPr>
              <a:t>The dataset file was copied from our GCP bucket to the local directory with the command "gsutil cp gs://finalprojectadta/banksdata.csv.“</a:t>
            </a:r>
          </a:p>
          <a:p>
            <a:pPr marL="355600" marR="5080" indent="-342900" algn="just">
              <a:lnSpc>
                <a:spcPct val="150000"/>
              </a:lnSpc>
              <a:spcBef>
                <a:spcPts val="100"/>
              </a:spcBef>
              <a:buFont typeface="Arial" panose="020B0604020202020204" pitchFamily="34" charset="0"/>
              <a:buChar char="•"/>
            </a:pPr>
            <a:r>
              <a:rPr lang="en-US" sz="2400" dirty="0">
                <a:cs typeface="Source Sans Pro Light"/>
              </a:rPr>
              <a:t>We used the command "ls" to verify that the file had been successfully downloaded. </a:t>
            </a:r>
          </a:p>
        </p:txBody>
      </p:sp>
      <p:pic>
        <p:nvPicPr>
          <p:cNvPr id="16" name="Picture 15">
            <a:extLst>
              <a:ext uri="{FF2B5EF4-FFF2-40B4-BE49-F238E27FC236}">
                <a16:creationId xmlns:a16="http://schemas.microsoft.com/office/drawing/2014/main" id="{4641C723-4B5F-6CAF-575F-57A905FDBC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156" y="5777377"/>
            <a:ext cx="7739412" cy="4353176"/>
          </a:xfrm>
          <a:prstGeom prst="rect">
            <a:avLst/>
          </a:prstGeom>
        </p:spPr>
      </p:pic>
      <p:pic>
        <p:nvPicPr>
          <p:cNvPr id="18" name="Picture 17">
            <a:extLst>
              <a:ext uri="{FF2B5EF4-FFF2-40B4-BE49-F238E27FC236}">
                <a16:creationId xmlns:a16="http://schemas.microsoft.com/office/drawing/2014/main" id="{E0A3AFF8-B9D0-C15D-7439-4108F93012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1302" y="960096"/>
            <a:ext cx="7739413" cy="4353608"/>
          </a:xfrm>
          <a:prstGeom prst="rect">
            <a:avLst/>
          </a:prstGeom>
        </p:spPr>
      </p:pic>
      <p:pic>
        <p:nvPicPr>
          <p:cNvPr id="19" name="Picture 18">
            <a:extLst>
              <a:ext uri="{FF2B5EF4-FFF2-40B4-BE49-F238E27FC236}">
                <a16:creationId xmlns:a16="http://schemas.microsoft.com/office/drawing/2014/main" id="{B0DD4578-7A80-6696-6D52-57C63A2243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1302" y="5777377"/>
            <a:ext cx="7739413" cy="4353752"/>
          </a:xfrm>
          <a:prstGeom prst="rect">
            <a:avLst/>
          </a:prstGeom>
        </p:spPr>
      </p:pic>
    </p:spTree>
    <p:extLst>
      <p:ext uri="{BB962C8B-B14F-4D97-AF65-F5344CB8AC3E}">
        <p14:creationId xmlns:p14="http://schemas.microsoft.com/office/powerpoint/2010/main" val="280939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C7A11E-EC26-4D21-A257-1CFBBF1D7F7C}"/>
              </a:ext>
            </a:extLst>
          </p:cNvPr>
          <p:cNvGrpSpPr/>
          <p:nvPr/>
        </p:nvGrpSpPr>
        <p:grpSpPr>
          <a:xfrm>
            <a:off x="0" y="546100"/>
            <a:ext cx="4560901" cy="828000"/>
            <a:chOff x="1674578" y="8642689"/>
            <a:chExt cx="2386447" cy="439424"/>
          </a:xfrm>
        </p:grpSpPr>
        <p:sp>
          <p:nvSpPr>
            <p:cNvPr id="12" name="object 4">
              <a:extLst>
                <a:ext uri="{FF2B5EF4-FFF2-40B4-BE49-F238E27FC236}">
                  <a16:creationId xmlns:a16="http://schemas.microsoft.com/office/drawing/2014/main" id="{FB114075-E767-4541-8CD3-5EFA81C89BFC}"/>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0AF8BE46-4F63-489E-AA8E-D4AC65E5970E}"/>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7" name="object 9">
            <a:extLst>
              <a:ext uri="{FF2B5EF4-FFF2-40B4-BE49-F238E27FC236}">
                <a16:creationId xmlns:a16="http://schemas.microsoft.com/office/drawing/2014/main" id="{AE277DFF-9AE1-4CCD-AA16-53F2BCC9A175}"/>
              </a:ext>
            </a:extLst>
          </p:cNvPr>
          <p:cNvSpPr txBox="1"/>
          <p:nvPr/>
        </p:nvSpPr>
        <p:spPr>
          <a:xfrm>
            <a:off x="559598" y="670650"/>
            <a:ext cx="35814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rPr>
              <a:t>Hive</a:t>
            </a:r>
            <a:endParaRPr lang="cs-CZ" sz="3600" b="1" dirty="0">
              <a:solidFill>
                <a:srgbClr val="FFFFFF"/>
              </a:solidFill>
            </a:endParaRPr>
          </a:p>
        </p:txBody>
      </p:sp>
      <p:pic>
        <p:nvPicPr>
          <p:cNvPr id="3" name="Picture 2">
            <a:extLst>
              <a:ext uri="{FF2B5EF4-FFF2-40B4-BE49-F238E27FC236}">
                <a16:creationId xmlns:a16="http://schemas.microsoft.com/office/drawing/2014/main" id="{85A26404-5EE8-AA20-D671-10FF52F96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56" y="5575300"/>
            <a:ext cx="8737600" cy="4914900"/>
          </a:xfrm>
          <a:prstGeom prst="rect">
            <a:avLst/>
          </a:prstGeom>
        </p:spPr>
      </p:pic>
      <p:pic>
        <p:nvPicPr>
          <p:cNvPr id="6" name="Picture 5">
            <a:extLst>
              <a:ext uri="{FF2B5EF4-FFF2-40B4-BE49-F238E27FC236}">
                <a16:creationId xmlns:a16="http://schemas.microsoft.com/office/drawing/2014/main" id="{E6A2E853-404B-BFE3-BF46-FF991F23C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556" y="5575300"/>
            <a:ext cx="8737600" cy="4914900"/>
          </a:xfrm>
          <a:prstGeom prst="rect">
            <a:avLst/>
          </a:prstGeom>
        </p:spPr>
      </p:pic>
      <p:pic>
        <p:nvPicPr>
          <p:cNvPr id="14" name="Picture 13">
            <a:extLst>
              <a:ext uri="{FF2B5EF4-FFF2-40B4-BE49-F238E27FC236}">
                <a16:creationId xmlns:a16="http://schemas.microsoft.com/office/drawing/2014/main" id="{99D39B8F-CF2D-F70C-BF88-891FD33A3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1550" y="203200"/>
            <a:ext cx="8737600" cy="4914900"/>
          </a:xfrm>
          <a:prstGeom prst="rect">
            <a:avLst/>
          </a:prstGeom>
        </p:spPr>
      </p:pic>
      <p:sp>
        <p:nvSpPr>
          <p:cNvPr id="2" name="TextBox 1">
            <a:extLst>
              <a:ext uri="{FF2B5EF4-FFF2-40B4-BE49-F238E27FC236}">
                <a16:creationId xmlns:a16="http://schemas.microsoft.com/office/drawing/2014/main" id="{0799D6F3-650A-0223-1B05-678F8BD1B3BC}"/>
              </a:ext>
            </a:extLst>
          </p:cNvPr>
          <p:cNvSpPr txBox="1"/>
          <p:nvPr/>
        </p:nvSpPr>
        <p:spPr>
          <a:xfrm>
            <a:off x="344433" y="1304867"/>
            <a:ext cx="9487117" cy="433965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sz="2000" dirty="0"/>
              <a:t>First we have changed the path directory from the storage bucket to the manager node.</a:t>
            </a:r>
          </a:p>
          <a:p>
            <a:pPr marL="285750" indent="-285750" algn="just">
              <a:lnSpc>
                <a:spcPct val="200000"/>
              </a:lnSpc>
              <a:buFont typeface="Arial" panose="020B0604020202020204" pitchFamily="34" charset="0"/>
              <a:buChar char="•"/>
            </a:pPr>
            <a:r>
              <a:rPr lang="en-IN" sz="2000" dirty="0"/>
              <a:t>We have used Hive to retrieve the first ten rows from our dataset using this query</a:t>
            </a:r>
          </a:p>
          <a:p>
            <a:pPr algn="just">
              <a:lnSpc>
                <a:spcPct val="200000"/>
              </a:lnSpc>
            </a:pPr>
            <a:r>
              <a:rPr lang="en-IN" sz="2000" dirty="0"/>
              <a:t>	SELECT * FROM adjustednew_1 LIMIT 10;</a:t>
            </a:r>
          </a:p>
          <a:p>
            <a:pPr marL="285750" indent="-285750" algn="just">
              <a:lnSpc>
                <a:spcPct val="200000"/>
              </a:lnSpc>
              <a:buFont typeface="Arial" panose="020B0604020202020204" pitchFamily="34" charset="0"/>
              <a:buChar char="•"/>
            </a:pPr>
            <a:r>
              <a:rPr lang="en-IN" sz="2000" dirty="0"/>
              <a:t>We have Hive to retrieve the number of rows we have in our dataset.</a:t>
            </a:r>
          </a:p>
          <a:p>
            <a:pPr marL="742950" lvl="1" indent="-285750" algn="just">
              <a:lnSpc>
                <a:spcPct val="200000"/>
              </a:lnSpc>
              <a:buFont typeface="Arial" panose="020B0604020202020204" pitchFamily="34" charset="0"/>
              <a:buChar char="•"/>
            </a:pPr>
            <a:r>
              <a:rPr lang="en-IN" sz="2000" dirty="0"/>
              <a:t>SELECT COUNT (*) AS </a:t>
            </a:r>
            <a:r>
              <a:rPr lang="en-IN" sz="2000" dirty="0" err="1"/>
              <a:t>total_rows</a:t>
            </a:r>
            <a:r>
              <a:rPr lang="en-IN" sz="2000" dirty="0"/>
              <a:t> FROM adjustednew_1</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201601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C7A11E-EC26-4D21-A257-1CFBBF1D7F7C}"/>
              </a:ext>
            </a:extLst>
          </p:cNvPr>
          <p:cNvGrpSpPr/>
          <p:nvPr/>
        </p:nvGrpSpPr>
        <p:grpSpPr>
          <a:xfrm>
            <a:off x="-19844" y="935777"/>
            <a:ext cx="4560901" cy="828000"/>
            <a:chOff x="1674578" y="8642689"/>
            <a:chExt cx="2386447" cy="439424"/>
          </a:xfrm>
        </p:grpSpPr>
        <p:sp>
          <p:nvSpPr>
            <p:cNvPr id="12" name="object 4">
              <a:extLst>
                <a:ext uri="{FF2B5EF4-FFF2-40B4-BE49-F238E27FC236}">
                  <a16:creationId xmlns:a16="http://schemas.microsoft.com/office/drawing/2014/main" id="{FB114075-E767-4541-8CD3-5EFA81C89BFC}"/>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0AF8BE46-4F63-489E-AA8E-D4AC65E5970E}"/>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7" name="object 9">
            <a:extLst>
              <a:ext uri="{FF2B5EF4-FFF2-40B4-BE49-F238E27FC236}">
                <a16:creationId xmlns:a16="http://schemas.microsoft.com/office/drawing/2014/main" id="{AE277DFF-9AE1-4CCD-AA16-53F2BCC9A175}"/>
              </a:ext>
            </a:extLst>
          </p:cNvPr>
          <p:cNvSpPr txBox="1"/>
          <p:nvPr/>
        </p:nvSpPr>
        <p:spPr>
          <a:xfrm>
            <a:off x="959657" y="976092"/>
            <a:ext cx="3581400" cy="689932"/>
          </a:xfrm>
          <a:prstGeom prst="rect">
            <a:avLst/>
          </a:prstGeom>
        </p:spPr>
        <p:txBody>
          <a:bodyPr vert="horz" wrap="square" lIns="0" tIns="12700" rIns="0" bIns="0" rtlCol="0">
            <a:spAutoFit/>
          </a:bodyPr>
          <a:lstStyle/>
          <a:p>
            <a:pPr marL="12700">
              <a:lnSpc>
                <a:spcPct val="100000"/>
              </a:lnSpc>
              <a:spcBef>
                <a:spcPts val="100"/>
              </a:spcBef>
            </a:pPr>
            <a:r>
              <a:rPr lang="en-US" sz="4400" b="1" dirty="0">
                <a:solidFill>
                  <a:srgbClr val="FFFFFF"/>
                </a:solidFill>
              </a:rPr>
              <a:t>Spark</a:t>
            </a:r>
            <a:endParaRPr lang="cs-CZ" sz="4400" b="1" dirty="0">
              <a:solidFill>
                <a:srgbClr val="FFFFFF"/>
              </a:solidFill>
            </a:endParaRPr>
          </a:p>
        </p:txBody>
      </p:sp>
      <p:pic>
        <p:nvPicPr>
          <p:cNvPr id="3" name="Picture 2">
            <a:extLst>
              <a:ext uri="{FF2B5EF4-FFF2-40B4-BE49-F238E27FC236}">
                <a16:creationId xmlns:a16="http://schemas.microsoft.com/office/drawing/2014/main" id="{C56C5F95-30E8-44F7-7D65-5C47AC827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157" y="2258218"/>
            <a:ext cx="9982200" cy="7508082"/>
          </a:xfrm>
          <a:prstGeom prst="rect">
            <a:avLst/>
          </a:prstGeom>
        </p:spPr>
      </p:pic>
      <p:sp>
        <p:nvSpPr>
          <p:cNvPr id="4" name="TextBox 3">
            <a:extLst>
              <a:ext uri="{FF2B5EF4-FFF2-40B4-BE49-F238E27FC236}">
                <a16:creationId xmlns:a16="http://schemas.microsoft.com/office/drawing/2014/main" id="{690E67AB-5F2F-2571-418E-17E202A6A159}"/>
              </a:ext>
            </a:extLst>
          </p:cNvPr>
          <p:cNvSpPr txBox="1"/>
          <p:nvPr/>
        </p:nvSpPr>
        <p:spPr>
          <a:xfrm>
            <a:off x="11562556" y="2186672"/>
            <a:ext cx="6934200" cy="640175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IN" sz="2800" dirty="0"/>
              <a:t>We have used Hive to retrieve the first ten rows from our dataset using this query</a:t>
            </a:r>
          </a:p>
          <a:p>
            <a:pPr>
              <a:lnSpc>
                <a:spcPct val="200000"/>
              </a:lnSpc>
            </a:pPr>
            <a:r>
              <a:rPr lang="en-IN" sz="2800" dirty="0"/>
              <a:t>	SELECT * FROM adjustednew_1 LIMIT 10;</a:t>
            </a:r>
          </a:p>
          <a:p>
            <a:pPr marL="285750" indent="-285750">
              <a:lnSpc>
                <a:spcPct val="200000"/>
              </a:lnSpc>
              <a:buFont typeface="Arial" panose="020B0604020202020204" pitchFamily="34" charset="0"/>
              <a:buChar char="•"/>
            </a:pPr>
            <a:r>
              <a:rPr lang="en-IN" sz="2800" dirty="0"/>
              <a:t>There is a difference between the run time for both Hive and Spark as Hive took 6.3 sec to run and retrieve 10 rows while Spark only took 5.9 seconds.</a:t>
            </a:r>
          </a:p>
          <a:p>
            <a:endParaRPr lang="en-IN" dirty="0"/>
          </a:p>
        </p:txBody>
      </p:sp>
    </p:spTree>
    <p:extLst>
      <p:ext uri="{BB962C8B-B14F-4D97-AF65-F5344CB8AC3E}">
        <p14:creationId xmlns:p14="http://schemas.microsoft.com/office/powerpoint/2010/main" val="267498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5964EE3-E3CC-4B14-A2F5-8D15E668B875}"/>
              </a:ext>
            </a:extLst>
          </p:cNvPr>
          <p:cNvGrpSpPr/>
          <p:nvPr/>
        </p:nvGrpSpPr>
        <p:grpSpPr>
          <a:xfrm>
            <a:off x="-15367" y="3292914"/>
            <a:ext cx="4876800" cy="828000"/>
            <a:chOff x="-1" y="546100"/>
            <a:chExt cx="4876800" cy="828000"/>
          </a:xfrm>
          <a:solidFill>
            <a:srgbClr val="FFBF00"/>
          </a:solidFill>
        </p:grpSpPr>
        <p:sp>
          <p:nvSpPr>
            <p:cNvPr id="45" name="object 25">
              <a:extLst>
                <a:ext uri="{FF2B5EF4-FFF2-40B4-BE49-F238E27FC236}">
                  <a16:creationId xmlns:a16="http://schemas.microsoft.com/office/drawing/2014/main" id="{0BAB9CC7-C80A-4C6B-8180-3CC3F33C5AB0}"/>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sp>
          <p:nvSpPr>
            <p:cNvPr id="46" name="object 25">
              <a:extLst>
                <a:ext uri="{FF2B5EF4-FFF2-40B4-BE49-F238E27FC236}">
                  <a16:creationId xmlns:a16="http://schemas.microsoft.com/office/drawing/2014/main" id="{CFEDF660-7246-42C7-941B-A997C9796F20}"/>
                </a:ext>
              </a:extLst>
            </p:cNvPr>
            <p:cNvSpPr/>
            <p:nvPr/>
          </p:nvSpPr>
          <p:spPr>
            <a:xfrm>
              <a:off x="1620042"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grpFill/>
          </p:spPr>
          <p:txBody>
            <a:bodyPr wrap="square" lIns="0" tIns="0" rIns="0" bIns="0" rtlCol="0"/>
            <a:lstStyle/>
            <a:p>
              <a:endParaRPr dirty="0"/>
            </a:p>
          </p:txBody>
        </p:sp>
      </p:grpSp>
      <p:grpSp>
        <p:nvGrpSpPr>
          <p:cNvPr id="47" name="Group 46">
            <a:extLst>
              <a:ext uri="{FF2B5EF4-FFF2-40B4-BE49-F238E27FC236}">
                <a16:creationId xmlns:a16="http://schemas.microsoft.com/office/drawing/2014/main" id="{8243DD17-CCDA-4CB6-B60E-D908CE45F6E0}"/>
              </a:ext>
            </a:extLst>
          </p:cNvPr>
          <p:cNvGrpSpPr/>
          <p:nvPr/>
        </p:nvGrpSpPr>
        <p:grpSpPr>
          <a:xfrm>
            <a:off x="-1" y="546100"/>
            <a:ext cx="3942557" cy="828000"/>
            <a:chOff x="-1" y="546100"/>
            <a:chExt cx="3942557" cy="828000"/>
          </a:xfrm>
        </p:grpSpPr>
        <p:sp>
          <p:nvSpPr>
            <p:cNvPr id="48" name="object 25">
              <a:extLst>
                <a:ext uri="{FF2B5EF4-FFF2-40B4-BE49-F238E27FC236}">
                  <a16:creationId xmlns:a16="http://schemas.microsoft.com/office/drawing/2014/main" id="{6AA20AFB-F22F-4376-B43E-B1732B755903}"/>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BC083F3F-27C3-451C-A79A-91BBE96CB6F6}"/>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sp>
        <p:nvSpPr>
          <p:cNvPr id="9" name="object 9"/>
          <p:cNvSpPr txBox="1"/>
          <p:nvPr/>
        </p:nvSpPr>
        <p:spPr>
          <a:xfrm>
            <a:off x="665956" y="738245"/>
            <a:ext cx="3581400" cy="443711"/>
          </a:xfrm>
          <a:prstGeom prst="rect">
            <a:avLst/>
          </a:prstGeom>
        </p:spPr>
        <p:txBody>
          <a:bodyPr vert="horz" wrap="square" lIns="0" tIns="12700" rIns="0" bIns="0" rtlCol="0">
            <a:spAutoFit/>
          </a:bodyPr>
          <a:lstStyle/>
          <a:p>
            <a:pPr marL="12700">
              <a:spcBef>
                <a:spcPts val="100"/>
              </a:spcBef>
            </a:pPr>
            <a:r>
              <a:rPr lang="en-US" sz="2800" spc="-5" dirty="0">
                <a:solidFill>
                  <a:srgbClr val="FFFFFF"/>
                </a:solidFill>
                <a:cs typeface="Source Sans Pro Light"/>
              </a:rPr>
              <a:t>Overview</a:t>
            </a:r>
            <a:endParaRPr sz="2800" dirty="0">
              <a:cs typeface="Source Sans Pro Light"/>
            </a:endParaRPr>
          </a:p>
        </p:txBody>
      </p:sp>
      <p:sp>
        <p:nvSpPr>
          <p:cNvPr id="10" name="object 10"/>
          <p:cNvSpPr txBox="1"/>
          <p:nvPr/>
        </p:nvSpPr>
        <p:spPr>
          <a:xfrm>
            <a:off x="953089" y="1564150"/>
            <a:ext cx="16515160" cy="1113125"/>
          </a:xfrm>
          <a:prstGeom prst="rect">
            <a:avLst/>
          </a:prstGeom>
        </p:spPr>
        <p:txBody>
          <a:bodyPr vert="horz" wrap="square" lIns="0" tIns="5080" rIns="0" bIns="0" rtlCol="0">
            <a:spAutoFit/>
          </a:bodyPr>
          <a:lstStyle/>
          <a:p>
            <a:pPr marL="12700" marR="5080" algn="just">
              <a:lnSpc>
                <a:spcPct val="100000"/>
              </a:lnSpc>
              <a:spcBef>
                <a:spcPts val="100"/>
              </a:spcBef>
            </a:pPr>
            <a:r>
              <a:rPr lang="en-US" sz="2400" dirty="0">
                <a:cs typeface="Source Sans Pro Light"/>
              </a:rPr>
              <a:t>In this project, we are working on the Top 10 US banks’ stock data which we acquired from Yahoo Finance. We will perform EDA on the dataset and determine the attributes required for analyzing the performance of the banks during the three time periods i.e. Pre COVID, During-COVID, and Post COVID. Load the data into the Google Cloud storage. </a:t>
            </a:r>
          </a:p>
        </p:txBody>
      </p:sp>
      <p:sp>
        <p:nvSpPr>
          <p:cNvPr id="11" name="object 11"/>
          <p:cNvSpPr txBox="1"/>
          <p:nvPr/>
        </p:nvSpPr>
        <p:spPr>
          <a:xfrm>
            <a:off x="953088" y="4487918"/>
            <a:ext cx="18534267" cy="443711"/>
          </a:xfrm>
          <a:prstGeom prst="rect">
            <a:avLst/>
          </a:prstGeom>
        </p:spPr>
        <p:txBody>
          <a:bodyPr vert="horz" wrap="square" lIns="0" tIns="12700" rIns="0" bIns="0" rtlCol="0">
            <a:spAutoFit/>
          </a:bodyPr>
          <a:lstStyle/>
          <a:p>
            <a:pPr marL="116839" marR="5080" indent="-116839">
              <a:lnSpc>
                <a:spcPct val="100000"/>
              </a:lnSpc>
              <a:spcBef>
                <a:spcPts val="100"/>
              </a:spcBef>
              <a:buChar char="•"/>
              <a:tabLst>
                <a:tab pos="116839" algn="l"/>
              </a:tabLst>
            </a:pPr>
            <a:r>
              <a:rPr lang="en-US" sz="2800" spc="-10" dirty="0">
                <a:solidFill>
                  <a:srgbClr val="231F20"/>
                </a:solidFill>
                <a:cs typeface="Source Sans Pro Light"/>
              </a:rPr>
              <a:t> Collect, preprocess, store, and retrieve the data. </a:t>
            </a:r>
            <a:endParaRPr lang="en-US" sz="2800" dirty="0">
              <a:cs typeface="Source Sans Pro Light"/>
            </a:endParaRPr>
          </a:p>
        </p:txBody>
      </p:sp>
      <p:sp>
        <p:nvSpPr>
          <p:cNvPr id="12" name="object 12"/>
          <p:cNvSpPr txBox="1"/>
          <p:nvPr/>
        </p:nvSpPr>
        <p:spPr>
          <a:xfrm>
            <a:off x="928685" y="6532206"/>
            <a:ext cx="8594727" cy="3541995"/>
          </a:xfrm>
          <a:prstGeom prst="rect">
            <a:avLst/>
          </a:prstGeom>
        </p:spPr>
        <p:txBody>
          <a:bodyPr vert="horz" wrap="square" lIns="0" tIns="5080" rIns="0" bIns="0" rtlCol="0">
            <a:spAutoFit/>
          </a:bodyPr>
          <a:lstStyle/>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Generation</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Collection</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Processing</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Storage</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Management</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Analysis</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Visualization</a:t>
            </a:r>
          </a:p>
          <a:p>
            <a:pPr marL="469900" indent="-457200">
              <a:lnSpc>
                <a:spcPct val="100000"/>
              </a:lnSpc>
              <a:spcBef>
                <a:spcPts val="100"/>
              </a:spcBef>
              <a:buFont typeface="Arial" panose="020B0604020202020204" pitchFamily="34" charset="0"/>
              <a:buChar char="•"/>
            </a:pPr>
            <a:r>
              <a:rPr lang="en-US" sz="2800" i="1" dirty="0">
                <a:solidFill>
                  <a:srgbClr val="231F20"/>
                </a:solidFill>
                <a:cs typeface="Source Sans Pro Light"/>
              </a:rPr>
              <a:t>Interpretation</a:t>
            </a:r>
            <a:endParaRPr lang="en-US" sz="2800" dirty="0">
              <a:cs typeface="Source Sans Pro Light"/>
            </a:endParaRPr>
          </a:p>
        </p:txBody>
      </p:sp>
      <p:sp>
        <p:nvSpPr>
          <p:cNvPr id="22" name="object 22"/>
          <p:cNvSpPr txBox="1"/>
          <p:nvPr/>
        </p:nvSpPr>
        <p:spPr>
          <a:xfrm>
            <a:off x="665956" y="3426348"/>
            <a:ext cx="4806156" cy="443711"/>
          </a:xfrm>
          <a:prstGeom prst="rect">
            <a:avLst/>
          </a:prstGeom>
        </p:spPr>
        <p:txBody>
          <a:bodyPr vert="horz" wrap="square" lIns="0" tIns="12700" rIns="0" bIns="0" rtlCol="0">
            <a:spAutoFit/>
          </a:bodyPr>
          <a:lstStyle/>
          <a:p>
            <a:pPr marL="12700">
              <a:spcBef>
                <a:spcPts val="100"/>
              </a:spcBef>
            </a:pPr>
            <a:r>
              <a:rPr lang="en-US" sz="2800" spc="-10" dirty="0">
                <a:solidFill>
                  <a:srgbClr val="FFFFFF"/>
                </a:solidFill>
                <a:cs typeface="Source Sans Pro Light"/>
              </a:rPr>
              <a:t>Project </a:t>
            </a:r>
            <a:r>
              <a:rPr lang="en-US" sz="2800" spc="-5" dirty="0">
                <a:solidFill>
                  <a:srgbClr val="FFFFFF"/>
                </a:solidFill>
                <a:cs typeface="Source Sans Pro Light"/>
              </a:rPr>
              <a:t>O</a:t>
            </a:r>
            <a:r>
              <a:rPr sz="2800" spc="-5" dirty="0">
                <a:solidFill>
                  <a:srgbClr val="FFFFFF"/>
                </a:solidFill>
                <a:cs typeface="Source Sans Pro Light"/>
              </a:rPr>
              <a:t>bjectives</a:t>
            </a:r>
            <a:endParaRPr sz="2800" dirty="0">
              <a:cs typeface="Source Sans Pro Light"/>
            </a:endParaRPr>
          </a:p>
        </p:txBody>
      </p:sp>
      <p:sp>
        <p:nvSpPr>
          <p:cNvPr id="23" name="object 23"/>
          <p:cNvSpPr/>
          <p:nvPr/>
        </p:nvSpPr>
        <p:spPr>
          <a:xfrm>
            <a:off x="0" y="5433583"/>
            <a:ext cx="5161756" cy="828000"/>
          </a:xfrm>
          <a:custGeom>
            <a:avLst/>
            <a:gdLst/>
            <a:ahLst/>
            <a:cxnLst/>
            <a:rect l="l" t="t" r="r" b="b"/>
            <a:pathLst>
              <a:path w="1909445" h="437514">
                <a:moveTo>
                  <a:pt x="1690241" y="0"/>
                </a:moveTo>
                <a:lnTo>
                  <a:pt x="0" y="0"/>
                </a:lnTo>
                <a:lnTo>
                  <a:pt x="0" y="437154"/>
                </a:lnTo>
                <a:lnTo>
                  <a:pt x="1690241" y="437154"/>
                </a:lnTo>
                <a:lnTo>
                  <a:pt x="1740359" y="431381"/>
                </a:lnTo>
                <a:lnTo>
                  <a:pt x="1786366" y="414937"/>
                </a:lnTo>
                <a:lnTo>
                  <a:pt x="1826950" y="389135"/>
                </a:lnTo>
                <a:lnTo>
                  <a:pt x="1860800" y="355285"/>
                </a:lnTo>
                <a:lnTo>
                  <a:pt x="1886602" y="314701"/>
                </a:lnTo>
                <a:lnTo>
                  <a:pt x="1903046" y="268694"/>
                </a:lnTo>
                <a:lnTo>
                  <a:pt x="1908818" y="218577"/>
                </a:lnTo>
                <a:lnTo>
                  <a:pt x="1903046" y="168459"/>
                </a:lnTo>
                <a:lnTo>
                  <a:pt x="1886602" y="122452"/>
                </a:lnTo>
                <a:lnTo>
                  <a:pt x="1860800" y="81868"/>
                </a:lnTo>
                <a:lnTo>
                  <a:pt x="1826950" y="48018"/>
                </a:lnTo>
                <a:lnTo>
                  <a:pt x="1786366" y="22216"/>
                </a:lnTo>
                <a:lnTo>
                  <a:pt x="1740359" y="5772"/>
                </a:lnTo>
                <a:lnTo>
                  <a:pt x="1690241" y="0"/>
                </a:lnTo>
                <a:close/>
              </a:path>
            </a:pathLst>
          </a:custGeom>
          <a:solidFill>
            <a:srgbClr val="FFA001"/>
          </a:solidFill>
        </p:spPr>
        <p:txBody>
          <a:bodyPr wrap="square" lIns="0" tIns="0" rIns="0" bIns="0" rtlCol="0"/>
          <a:lstStyle/>
          <a:p>
            <a:endParaRPr dirty="0"/>
          </a:p>
        </p:txBody>
      </p:sp>
      <p:sp>
        <p:nvSpPr>
          <p:cNvPr id="24" name="object 24"/>
          <p:cNvSpPr txBox="1"/>
          <p:nvPr/>
        </p:nvSpPr>
        <p:spPr>
          <a:xfrm>
            <a:off x="685799" y="5622713"/>
            <a:ext cx="4038600" cy="443711"/>
          </a:xfrm>
          <a:prstGeom prst="rect">
            <a:avLst/>
          </a:prstGeom>
        </p:spPr>
        <p:txBody>
          <a:bodyPr vert="horz" wrap="square" lIns="0" tIns="12700" rIns="0" bIns="0" rtlCol="0">
            <a:spAutoFit/>
          </a:bodyPr>
          <a:lstStyle/>
          <a:p>
            <a:pPr marL="12700">
              <a:spcBef>
                <a:spcPts val="100"/>
              </a:spcBef>
            </a:pPr>
            <a:r>
              <a:rPr lang="en-US" sz="2800" spc="5" dirty="0">
                <a:solidFill>
                  <a:srgbClr val="FFFFFF"/>
                </a:solidFill>
                <a:cs typeface="Source Sans Pro Light"/>
              </a:rPr>
              <a:t>Phases in Data Lifecycle</a:t>
            </a:r>
            <a:endParaRPr sz="2800" dirty="0">
              <a:cs typeface="Source Sans Pr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C7A11E-EC26-4D21-A257-1CFBBF1D7F7C}"/>
              </a:ext>
            </a:extLst>
          </p:cNvPr>
          <p:cNvGrpSpPr/>
          <p:nvPr/>
        </p:nvGrpSpPr>
        <p:grpSpPr>
          <a:xfrm>
            <a:off x="0" y="546100"/>
            <a:ext cx="4560901" cy="828000"/>
            <a:chOff x="1674578" y="8642689"/>
            <a:chExt cx="2386447" cy="439424"/>
          </a:xfrm>
        </p:grpSpPr>
        <p:sp>
          <p:nvSpPr>
            <p:cNvPr id="12" name="object 4">
              <a:extLst>
                <a:ext uri="{FF2B5EF4-FFF2-40B4-BE49-F238E27FC236}">
                  <a16:creationId xmlns:a16="http://schemas.microsoft.com/office/drawing/2014/main" id="{FB114075-E767-4541-8CD3-5EFA81C89BFC}"/>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0AF8BE46-4F63-489E-AA8E-D4AC65E5970E}"/>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7" name="object 9">
            <a:extLst>
              <a:ext uri="{FF2B5EF4-FFF2-40B4-BE49-F238E27FC236}">
                <a16:creationId xmlns:a16="http://schemas.microsoft.com/office/drawing/2014/main" id="{AE277DFF-9AE1-4CCD-AA16-53F2BCC9A175}"/>
              </a:ext>
            </a:extLst>
          </p:cNvPr>
          <p:cNvSpPr txBox="1"/>
          <p:nvPr/>
        </p:nvSpPr>
        <p:spPr>
          <a:xfrm>
            <a:off x="665956" y="676685"/>
            <a:ext cx="44196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FFFFFF"/>
                </a:solidFill>
                <a:cs typeface="Source Sans Pro Light"/>
              </a:rPr>
              <a:t>Conclusion</a:t>
            </a:r>
            <a:endParaRPr lang="cs-CZ" sz="2800" b="1" dirty="0">
              <a:cs typeface="Source Sans Pro Light"/>
            </a:endParaRPr>
          </a:p>
        </p:txBody>
      </p:sp>
      <p:sp>
        <p:nvSpPr>
          <p:cNvPr id="2" name="TextBox 1">
            <a:extLst>
              <a:ext uri="{FF2B5EF4-FFF2-40B4-BE49-F238E27FC236}">
                <a16:creationId xmlns:a16="http://schemas.microsoft.com/office/drawing/2014/main" id="{AA235557-47F2-472A-BB5F-5AA6F5F8C073}"/>
              </a:ext>
            </a:extLst>
          </p:cNvPr>
          <p:cNvSpPr txBox="1"/>
          <p:nvPr/>
        </p:nvSpPr>
        <p:spPr>
          <a:xfrm>
            <a:off x="894556" y="1338293"/>
            <a:ext cx="17221200" cy="8316444"/>
          </a:xfrm>
          <a:prstGeom prst="rect">
            <a:avLst/>
          </a:prstGeom>
          <a:noFill/>
        </p:spPr>
        <p:txBody>
          <a:bodyPr wrap="square" rtlCol="0">
            <a:spAutoFit/>
          </a:bodyPr>
          <a:lstStyle/>
          <a:p>
            <a:pPr algn="just">
              <a:lnSpc>
                <a:spcPct val="150000"/>
              </a:lnSpc>
            </a:pPr>
            <a:r>
              <a:rPr lang="en-US" sz="3600" dirty="0"/>
              <a:t>In conclusion, the value of data-driven insights was demonstrated by our investigation, which examined the stock performances of the largest U.S. banks. Using detailed Exploratory Data Analysis (EDA), we discovered significant patterns and trends that allowed us to determine the effects of the pre-, during, and post-COVID periods. We processed data effectively by leveraging Google Cloud Platform (GCP) and Big Query to generate intelligent searches. Data retrieval was made easy by Spark and Hive's interaction. Our techniques, which range from cluster installation and Linux command usage to Open Refine data cleansing, demonstrate a thorough methodology that data scientists and analysts can use. These methods enable experts to obtain significant insights and promote well-informed financial analytics decision-making.</a:t>
            </a:r>
            <a:endParaRPr lang="en-IN" sz="3600" dirty="0"/>
          </a:p>
        </p:txBody>
      </p:sp>
    </p:spTree>
    <p:extLst>
      <p:ext uri="{BB962C8B-B14F-4D97-AF65-F5344CB8AC3E}">
        <p14:creationId xmlns:p14="http://schemas.microsoft.com/office/powerpoint/2010/main" val="1160343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178AB1-8CB4-45A3-9062-8FA23E8CC3F2}"/>
              </a:ext>
            </a:extLst>
          </p:cNvPr>
          <p:cNvGrpSpPr/>
          <p:nvPr/>
        </p:nvGrpSpPr>
        <p:grpSpPr>
          <a:xfrm>
            <a:off x="-1" y="546100"/>
            <a:ext cx="4628357" cy="828000"/>
            <a:chOff x="-1" y="546100"/>
            <a:chExt cx="4628357" cy="828000"/>
          </a:xfrm>
        </p:grpSpPr>
        <p:grpSp>
          <p:nvGrpSpPr>
            <p:cNvPr id="15" name="Group 14">
              <a:extLst>
                <a:ext uri="{FF2B5EF4-FFF2-40B4-BE49-F238E27FC236}">
                  <a16:creationId xmlns:a16="http://schemas.microsoft.com/office/drawing/2014/main" id="{690180E4-2DA3-4A53-9D76-F0FD54A89C99}"/>
                </a:ext>
              </a:extLst>
            </p:cNvPr>
            <p:cNvGrpSpPr/>
            <p:nvPr/>
          </p:nvGrpSpPr>
          <p:grpSpPr>
            <a:xfrm>
              <a:off x="-1" y="546100"/>
              <a:ext cx="3942557" cy="828000"/>
              <a:chOff x="-1" y="546100"/>
              <a:chExt cx="3942557" cy="828000"/>
            </a:xfrm>
          </p:grpSpPr>
          <p:sp>
            <p:nvSpPr>
              <p:cNvPr id="18" name="object 25">
                <a:extLst>
                  <a:ext uri="{FF2B5EF4-FFF2-40B4-BE49-F238E27FC236}">
                    <a16:creationId xmlns:a16="http://schemas.microsoft.com/office/drawing/2014/main" id="{7CA90AAE-D612-48FE-910B-C266F9F166E3}"/>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19" name="object 25">
                <a:extLst>
                  <a:ext uri="{FF2B5EF4-FFF2-40B4-BE49-F238E27FC236}">
                    <a16:creationId xmlns:a16="http://schemas.microsoft.com/office/drawing/2014/main" id="{8B598FF6-A900-4144-B21C-815E1AE9780F}"/>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nvGrpSpPr>
            <p:cNvPr id="20" name="Group 19">
              <a:extLst>
                <a:ext uri="{FF2B5EF4-FFF2-40B4-BE49-F238E27FC236}">
                  <a16:creationId xmlns:a16="http://schemas.microsoft.com/office/drawing/2014/main" id="{63BF25CA-CBCA-4729-956F-F8FCA95A8359}"/>
                </a:ext>
              </a:extLst>
            </p:cNvPr>
            <p:cNvGrpSpPr/>
            <p:nvPr/>
          </p:nvGrpSpPr>
          <p:grpSpPr>
            <a:xfrm>
              <a:off x="685799" y="546100"/>
              <a:ext cx="3942557" cy="828000"/>
              <a:chOff x="-1" y="546100"/>
              <a:chExt cx="3942557" cy="828000"/>
            </a:xfrm>
          </p:grpSpPr>
          <p:sp>
            <p:nvSpPr>
              <p:cNvPr id="21" name="object 25">
                <a:extLst>
                  <a:ext uri="{FF2B5EF4-FFF2-40B4-BE49-F238E27FC236}">
                    <a16:creationId xmlns:a16="http://schemas.microsoft.com/office/drawing/2014/main" id="{748C4CD0-A3F7-4A02-9D64-72135F4B81DD}"/>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22" name="object 25">
                <a:extLst>
                  <a:ext uri="{FF2B5EF4-FFF2-40B4-BE49-F238E27FC236}">
                    <a16:creationId xmlns:a16="http://schemas.microsoft.com/office/drawing/2014/main" id="{541A5C72-B819-45F8-8C42-690DF253DD65}"/>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sp>
        <p:nvSpPr>
          <p:cNvPr id="11" name="object 9">
            <a:extLst>
              <a:ext uri="{FF2B5EF4-FFF2-40B4-BE49-F238E27FC236}">
                <a16:creationId xmlns:a16="http://schemas.microsoft.com/office/drawing/2014/main" id="{0A39365D-A6B5-4623-AC67-FBE1BB6FC527}"/>
              </a:ext>
            </a:extLst>
          </p:cNvPr>
          <p:cNvSpPr txBox="1"/>
          <p:nvPr/>
        </p:nvSpPr>
        <p:spPr>
          <a:xfrm>
            <a:off x="510560" y="738244"/>
            <a:ext cx="3581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solidFill>
                  <a:srgbClr val="FFFFFF"/>
                </a:solidFill>
                <a:cs typeface="Source Sans Pro Light"/>
              </a:rPr>
              <a:t>Technologies Used</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971550" y="1689100"/>
            <a:ext cx="17220406" cy="4883388"/>
          </a:xfrm>
          <a:prstGeom prst="rect">
            <a:avLst/>
          </a:prstGeom>
        </p:spPr>
        <p:txBody>
          <a:bodyPr vert="horz" wrap="square" lIns="0" tIns="5080" rIns="0" bIns="0" rtlCol="0">
            <a:spAutoFit/>
          </a:bodyPr>
          <a:lstStyle/>
          <a:p>
            <a:pPr marL="298450" marR="5715" indent="-285750" algn="just">
              <a:lnSpc>
                <a:spcPct val="100000"/>
              </a:lnSpc>
              <a:spcBef>
                <a:spcPts val="100"/>
              </a:spcBef>
              <a:buFont typeface="Arial" panose="020B0604020202020204" pitchFamily="34" charset="0"/>
              <a:buChar char="•"/>
            </a:pPr>
            <a:r>
              <a:rPr lang="en-US" sz="2400" dirty="0">
                <a:effectLst/>
                <a:ea typeface="Calibri" panose="020F0502020204030204" pitchFamily="34" charset="0"/>
              </a:rPr>
              <a:t>Python stands out as a versatile and widely adopted programming language, offering a robust ecosystem of libraries and tools tailored for data exploration and manipulation. Hence we performed our EDA on the Dataset using Python to gain insights </a:t>
            </a:r>
            <a:r>
              <a:rPr lang="en-US" sz="2400" dirty="0">
                <a:ea typeface="Calibri" panose="020F0502020204030204" pitchFamily="34" charset="0"/>
              </a:rPr>
              <a:t>into the data that we have.</a:t>
            </a:r>
            <a:endParaRPr lang="en-US" sz="2400" dirty="0">
              <a:cs typeface="Source Sans Pro Light"/>
            </a:endParaRPr>
          </a:p>
          <a:p>
            <a:pPr marL="298450" marR="5715" indent="-285750" algn="just">
              <a:spcBef>
                <a:spcPts val="100"/>
              </a:spcBef>
              <a:buFont typeface="Arial" panose="020B0604020202020204" pitchFamily="34" charset="0"/>
              <a:buChar char="•"/>
            </a:pPr>
            <a:r>
              <a:rPr lang="en-US" sz="2400" dirty="0">
                <a:cs typeface="Source Sans Pro Light"/>
              </a:rPr>
              <a:t>GCP is one of the top three cloud service providers.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ea typeface="Calibri" panose="020F0502020204030204" pitchFamily="34" charset="0"/>
                <a:cs typeface="Times New Roman" panose="02020603050405020304" pitchFamily="18" charset="0"/>
              </a:rPr>
              <a:t>The integration of GCP services ensures a streamlined and scalable approach to data preparation, enabling data scientists to focus on extracting meaningful insights from their datasets without the burden of infrastructure management.</a:t>
            </a:r>
            <a:endParaRPr lang="en-IN" sz="2400" kern="100" dirty="0">
              <a:effectLst/>
              <a:ea typeface="Calibri" panose="020F0502020204030204" pitchFamily="34" charset="0"/>
              <a:cs typeface="Times New Roman" panose="02020603050405020304" pitchFamily="18" charset="0"/>
            </a:endParaRPr>
          </a:p>
          <a:p>
            <a:pPr marL="298450" marR="5715" indent="-285750" algn="just">
              <a:lnSpc>
                <a:spcPct val="100000"/>
              </a:lnSpc>
              <a:spcBef>
                <a:spcPts val="100"/>
              </a:spcBef>
              <a:buFont typeface="Arial" panose="020B0604020202020204" pitchFamily="34" charset="0"/>
              <a:buChar char="•"/>
            </a:pPr>
            <a:r>
              <a:rPr lang="en-US" sz="2400" dirty="0">
                <a:cs typeface="Source Sans Pro Light"/>
              </a:rPr>
              <a:t>Open Refine is a widely used open-source tool for exploring, cleaning, and transforming data.</a:t>
            </a:r>
          </a:p>
          <a:p>
            <a:pPr marL="298450" marR="5715" indent="-285750" algn="just">
              <a:lnSpc>
                <a:spcPct val="100000"/>
              </a:lnSpc>
              <a:spcBef>
                <a:spcPts val="100"/>
              </a:spcBef>
              <a:buFont typeface="Arial" panose="020B0604020202020204" pitchFamily="34" charset="0"/>
              <a:buChar char="•"/>
            </a:pPr>
            <a:r>
              <a:rPr lang="en-US" sz="2400" dirty="0">
                <a:cs typeface="Source Sans Pro Light"/>
              </a:rPr>
              <a:t>Hadoop Ecosystem</a:t>
            </a:r>
          </a:p>
          <a:p>
            <a:pPr marL="298450" marR="5715" indent="-285750" algn="just">
              <a:lnSpc>
                <a:spcPct val="100000"/>
              </a:lnSpc>
              <a:spcBef>
                <a:spcPts val="100"/>
              </a:spcBef>
              <a:buFont typeface="Arial" panose="020B0604020202020204" pitchFamily="34" charset="0"/>
              <a:buChar char="•"/>
            </a:pPr>
            <a:r>
              <a:rPr lang="en-US" sz="2400" dirty="0">
                <a:cs typeface="Source Sans Pro Light"/>
              </a:rPr>
              <a:t>Big Query helps in isolating the storage options from the computation engine that analyses data, Big Query optimizes flexibility. Big Query can be used to evaluate your data wherever it is or to store and analyze your data.</a:t>
            </a:r>
          </a:p>
          <a:p>
            <a:pPr marL="298450" marR="5715" indent="-285750" algn="just">
              <a:lnSpc>
                <a:spcPct val="100000"/>
              </a:lnSpc>
              <a:spcBef>
                <a:spcPts val="100"/>
              </a:spcBef>
              <a:buFont typeface="Arial" panose="020B0604020202020204" pitchFamily="34" charset="0"/>
              <a:buChar char="•"/>
            </a:pPr>
            <a:r>
              <a:rPr lang="en-US" sz="2400" dirty="0">
                <a:cs typeface="Source Sans Pro Light"/>
              </a:rPr>
              <a:t>As a data warehousing system, Apache Hive can do large data analysis. We can use SQL to read, write, and manage huge sets of data.</a:t>
            </a:r>
          </a:p>
          <a:p>
            <a:pPr marL="298450" marR="5715" indent="-285750" algn="just">
              <a:lnSpc>
                <a:spcPct val="100000"/>
              </a:lnSpc>
              <a:spcBef>
                <a:spcPts val="100"/>
              </a:spcBef>
              <a:buFont typeface="Arial" panose="020B0604020202020204" pitchFamily="34" charset="0"/>
              <a:buChar char="•"/>
            </a:pPr>
            <a:r>
              <a:rPr lang="en-US" sz="2400" dirty="0">
                <a:cs typeface="Source Sans Pro Light"/>
              </a:rPr>
              <a:t>The objective of Spark was to develop a new framework that maintained the fault tolerance and scalability of Hadoop Map Reduce, but was tailored for quick iterative processing such as machine learning and interactive data analysis.</a:t>
            </a:r>
          </a:p>
        </p:txBody>
      </p:sp>
      <p:grpSp>
        <p:nvGrpSpPr>
          <p:cNvPr id="3" name="Group 2">
            <a:extLst>
              <a:ext uri="{FF2B5EF4-FFF2-40B4-BE49-F238E27FC236}">
                <a16:creationId xmlns:a16="http://schemas.microsoft.com/office/drawing/2014/main" id="{FF9C1563-B4AB-4FCD-4724-B79B7B828B6D}"/>
              </a:ext>
            </a:extLst>
          </p:cNvPr>
          <p:cNvGrpSpPr/>
          <p:nvPr/>
        </p:nvGrpSpPr>
        <p:grpSpPr>
          <a:xfrm>
            <a:off x="-12918" y="7176642"/>
            <a:ext cx="4628357" cy="828000"/>
            <a:chOff x="-1" y="546100"/>
            <a:chExt cx="4628357" cy="828000"/>
          </a:xfrm>
        </p:grpSpPr>
        <p:grpSp>
          <p:nvGrpSpPr>
            <p:cNvPr id="4" name="Group 3">
              <a:extLst>
                <a:ext uri="{FF2B5EF4-FFF2-40B4-BE49-F238E27FC236}">
                  <a16:creationId xmlns:a16="http://schemas.microsoft.com/office/drawing/2014/main" id="{40EFB108-D016-80A6-2489-96E4564F8DF4}"/>
                </a:ext>
              </a:extLst>
            </p:cNvPr>
            <p:cNvGrpSpPr/>
            <p:nvPr/>
          </p:nvGrpSpPr>
          <p:grpSpPr>
            <a:xfrm>
              <a:off x="-1" y="546100"/>
              <a:ext cx="3942557" cy="828000"/>
              <a:chOff x="-1" y="546100"/>
              <a:chExt cx="3942557" cy="828000"/>
            </a:xfrm>
          </p:grpSpPr>
          <p:sp>
            <p:nvSpPr>
              <p:cNvPr id="8" name="object 25">
                <a:extLst>
                  <a:ext uri="{FF2B5EF4-FFF2-40B4-BE49-F238E27FC236}">
                    <a16:creationId xmlns:a16="http://schemas.microsoft.com/office/drawing/2014/main" id="{881DE57C-E7D7-DFE6-9D38-50CBD572B5E9}"/>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9" name="object 25">
                <a:extLst>
                  <a:ext uri="{FF2B5EF4-FFF2-40B4-BE49-F238E27FC236}">
                    <a16:creationId xmlns:a16="http://schemas.microsoft.com/office/drawing/2014/main" id="{ACF4BE3E-BF6E-1285-3AA9-67FC06ADFCBF}"/>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nvGrpSpPr>
            <p:cNvPr id="5" name="Group 4">
              <a:extLst>
                <a:ext uri="{FF2B5EF4-FFF2-40B4-BE49-F238E27FC236}">
                  <a16:creationId xmlns:a16="http://schemas.microsoft.com/office/drawing/2014/main" id="{0E7EE4BF-70A1-8C83-2C0E-35BF7E59B8E0}"/>
                </a:ext>
              </a:extLst>
            </p:cNvPr>
            <p:cNvGrpSpPr/>
            <p:nvPr/>
          </p:nvGrpSpPr>
          <p:grpSpPr>
            <a:xfrm>
              <a:off x="685799" y="546100"/>
              <a:ext cx="3942557" cy="828000"/>
              <a:chOff x="-1" y="546100"/>
              <a:chExt cx="3942557" cy="828000"/>
            </a:xfrm>
          </p:grpSpPr>
          <p:sp>
            <p:nvSpPr>
              <p:cNvPr id="6" name="object 25">
                <a:extLst>
                  <a:ext uri="{FF2B5EF4-FFF2-40B4-BE49-F238E27FC236}">
                    <a16:creationId xmlns:a16="http://schemas.microsoft.com/office/drawing/2014/main" id="{459D5B74-E410-E0B7-F39E-F439CD2157CB}"/>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7" name="object 25">
                <a:extLst>
                  <a:ext uri="{FF2B5EF4-FFF2-40B4-BE49-F238E27FC236}">
                    <a16:creationId xmlns:a16="http://schemas.microsoft.com/office/drawing/2014/main" id="{A9767147-FB9E-78C4-CE18-86FC10B1B2A5}"/>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sp>
        <p:nvSpPr>
          <p:cNvPr id="14" name="object 9">
            <a:extLst>
              <a:ext uri="{FF2B5EF4-FFF2-40B4-BE49-F238E27FC236}">
                <a16:creationId xmlns:a16="http://schemas.microsoft.com/office/drawing/2014/main" id="{9707EDCC-13C9-315F-486C-F87C7651230B}"/>
              </a:ext>
            </a:extLst>
          </p:cNvPr>
          <p:cNvSpPr txBox="1"/>
          <p:nvPr/>
        </p:nvSpPr>
        <p:spPr>
          <a:xfrm>
            <a:off x="510560" y="7368786"/>
            <a:ext cx="3581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solidFill>
                  <a:srgbClr val="FFFFFF"/>
                </a:solidFill>
                <a:cs typeface="Source Sans Pro Light"/>
              </a:rPr>
              <a:t>Why these Technologies</a:t>
            </a:r>
            <a:endParaRPr lang="cs-CZ" sz="2800" dirty="0">
              <a:cs typeface="Source Sans Pro Light"/>
            </a:endParaRPr>
          </a:p>
        </p:txBody>
      </p:sp>
      <p:sp>
        <p:nvSpPr>
          <p:cNvPr id="16" name="object 10">
            <a:extLst>
              <a:ext uri="{FF2B5EF4-FFF2-40B4-BE49-F238E27FC236}">
                <a16:creationId xmlns:a16="http://schemas.microsoft.com/office/drawing/2014/main" id="{EA60933B-5D32-EF6B-A5EA-FF762A8FD9FF}"/>
              </a:ext>
            </a:extLst>
          </p:cNvPr>
          <p:cNvSpPr txBox="1"/>
          <p:nvPr/>
        </p:nvSpPr>
        <p:spPr>
          <a:xfrm>
            <a:off x="894953" y="8243835"/>
            <a:ext cx="17220406" cy="2221121"/>
          </a:xfrm>
          <a:prstGeom prst="rect">
            <a:avLst/>
          </a:prstGeom>
        </p:spPr>
        <p:txBody>
          <a:bodyPr vert="horz" wrap="square" lIns="0" tIns="5080" rIns="0" bIns="0" rtlCol="0">
            <a:spAutoFit/>
          </a:bodyPr>
          <a:lstStyle/>
          <a:p>
            <a:pPr marL="298450" marR="5715" indent="-285750" algn="just">
              <a:lnSpc>
                <a:spcPct val="100000"/>
              </a:lnSpc>
              <a:spcBef>
                <a:spcPts val="100"/>
              </a:spcBef>
              <a:buFont typeface="Arial" panose="020B0604020202020204" pitchFamily="34" charset="0"/>
              <a:buChar char="•"/>
            </a:pPr>
            <a:r>
              <a:rPr lang="en-US" sz="2400" dirty="0">
                <a:ea typeface="Calibri" panose="020F0502020204030204" pitchFamily="34" charset="0"/>
                <a:cs typeface="Source Sans Pro Light"/>
              </a:rPr>
              <a:t>The programming language we used in this project for exploratory data analysis (EDA) is Python. It has many libraries like Matplotlib, NumPy, and Pandas, which are strong tools for data analysis and visualization. We used Python and Open Refine to analyze and clean the dataset. GCP is a cloud computing platform that provides a wide range of services, including machine learning, computation, storage, and more. It has a user-friendly interface. The smooth integration of services offered by GCP makes it simple for customers to create, launch, and maintain applications. Hadoop is a reliable file distribution method for big data. </a:t>
            </a:r>
            <a:r>
              <a:rPr lang="en-US" sz="2400" dirty="0">
                <a:ea typeface="Calibri" panose="020F0502020204030204" pitchFamily="34" charset="0"/>
              </a:rPr>
              <a:t>For file distribution, we used Hadoop, a highly used open-source.</a:t>
            </a:r>
          </a:p>
        </p:txBody>
      </p:sp>
    </p:spTree>
    <p:extLst>
      <p:ext uri="{BB962C8B-B14F-4D97-AF65-F5344CB8AC3E}">
        <p14:creationId xmlns:p14="http://schemas.microsoft.com/office/powerpoint/2010/main" val="75940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178AB1-8CB4-45A3-9062-8FA23E8CC3F2}"/>
              </a:ext>
            </a:extLst>
          </p:cNvPr>
          <p:cNvGrpSpPr/>
          <p:nvPr/>
        </p:nvGrpSpPr>
        <p:grpSpPr>
          <a:xfrm>
            <a:off x="-1" y="546100"/>
            <a:ext cx="4628357" cy="828000"/>
            <a:chOff x="-1" y="546100"/>
            <a:chExt cx="4628357" cy="828000"/>
          </a:xfrm>
        </p:grpSpPr>
        <p:grpSp>
          <p:nvGrpSpPr>
            <p:cNvPr id="15" name="Group 14">
              <a:extLst>
                <a:ext uri="{FF2B5EF4-FFF2-40B4-BE49-F238E27FC236}">
                  <a16:creationId xmlns:a16="http://schemas.microsoft.com/office/drawing/2014/main" id="{690180E4-2DA3-4A53-9D76-F0FD54A89C99}"/>
                </a:ext>
              </a:extLst>
            </p:cNvPr>
            <p:cNvGrpSpPr/>
            <p:nvPr/>
          </p:nvGrpSpPr>
          <p:grpSpPr>
            <a:xfrm>
              <a:off x="-1" y="546100"/>
              <a:ext cx="3942557" cy="828000"/>
              <a:chOff x="-1" y="546100"/>
              <a:chExt cx="3942557" cy="828000"/>
            </a:xfrm>
          </p:grpSpPr>
          <p:sp>
            <p:nvSpPr>
              <p:cNvPr id="18" name="object 25">
                <a:extLst>
                  <a:ext uri="{FF2B5EF4-FFF2-40B4-BE49-F238E27FC236}">
                    <a16:creationId xmlns:a16="http://schemas.microsoft.com/office/drawing/2014/main" id="{7CA90AAE-D612-48FE-910B-C266F9F166E3}"/>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19" name="object 25">
                <a:extLst>
                  <a:ext uri="{FF2B5EF4-FFF2-40B4-BE49-F238E27FC236}">
                    <a16:creationId xmlns:a16="http://schemas.microsoft.com/office/drawing/2014/main" id="{8B598FF6-A900-4144-B21C-815E1AE9780F}"/>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nvGrpSpPr>
            <p:cNvPr id="20" name="Group 19">
              <a:extLst>
                <a:ext uri="{FF2B5EF4-FFF2-40B4-BE49-F238E27FC236}">
                  <a16:creationId xmlns:a16="http://schemas.microsoft.com/office/drawing/2014/main" id="{63BF25CA-CBCA-4729-956F-F8FCA95A8359}"/>
                </a:ext>
              </a:extLst>
            </p:cNvPr>
            <p:cNvGrpSpPr/>
            <p:nvPr/>
          </p:nvGrpSpPr>
          <p:grpSpPr>
            <a:xfrm>
              <a:off x="685799" y="546100"/>
              <a:ext cx="3942557" cy="828000"/>
              <a:chOff x="-1" y="546100"/>
              <a:chExt cx="3942557" cy="828000"/>
            </a:xfrm>
          </p:grpSpPr>
          <p:sp>
            <p:nvSpPr>
              <p:cNvPr id="21" name="object 25">
                <a:extLst>
                  <a:ext uri="{FF2B5EF4-FFF2-40B4-BE49-F238E27FC236}">
                    <a16:creationId xmlns:a16="http://schemas.microsoft.com/office/drawing/2014/main" id="{748C4CD0-A3F7-4A02-9D64-72135F4B81DD}"/>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22" name="object 25">
                <a:extLst>
                  <a:ext uri="{FF2B5EF4-FFF2-40B4-BE49-F238E27FC236}">
                    <a16:creationId xmlns:a16="http://schemas.microsoft.com/office/drawing/2014/main" id="{541A5C72-B819-45F8-8C42-690DF253DD65}"/>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sp>
        <p:nvSpPr>
          <p:cNvPr id="11" name="object 9">
            <a:extLst>
              <a:ext uri="{FF2B5EF4-FFF2-40B4-BE49-F238E27FC236}">
                <a16:creationId xmlns:a16="http://schemas.microsoft.com/office/drawing/2014/main" id="{0A39365D-A6B5-4623-AC67-FBE1BB6FC527}"/>
              </a:ext>
            </a:extLst>
          </p:cNvPr>
          <p:cNvSpPr txBox="1"/>
          <p:nvPr/>
        </p:nvSpPr>
        <p:spPr>
          <a:xfrm>
            <a:off x="332977" y="749865"/>
            <a:ext cx="3962400"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DATA GENERATION</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971550" y="1689100"/>
            <a:ext cx="17220406" cy="1297791"/>
          </a:xfrm>
          <a:prstGeom prst="rect">
            <a:avLst/>
          </a:prstGeom>
        </p:spPr>
        <p:txBody>
          <a:bodyPr vert="horz" wrap="square" lIns="0" tIns="5080" rIns="0" bIns="0" rtlCol="0">
            <a:spAutoFit/>
          </a:bodyPr>
          <a:lstStyle/>
          <a:p>
            <a:pPr marL="12700" marR="5715" algn="just">
              <a:lnSpc>
                <a:spcPct val="100000"/>
              </a:lnSpc>
              <a:spcBef>
                <a:spcPts val="100"/>
              </a:spcBef>
            </a:pPr>
            <a:r>
              <a:rPr lang="en-US" sz="2800" dirty="0">
                <a:latin typeface="Calibri" panose="020F0502020204030204" pitchFamily="34" charset="0"/>
                <a:ea typeface="Calibri" panose="020F0502020204030204" pitchFamily="34" charset="0"/>
                <a:cs typeface="Calibri" panose="020F0502020204030204" pitchFamily="34" charset="0"/>
              </a:rPr>
              <a:t>First, we import </a:t>
            </a:r>
            <a:r>
              <a:rPr lang="en-US" sz="2800" dirty="0">
                <a:effectLst/>
                <a:latin typeface="Calibri" panose="020F0502020204030204" pitchFamily="34" charset="0"/>
                <a:ea typeface="Calibri" panose="020F0502020204030204" pitchFamily="34" charset="0"/>
                <a:cs typeface="Calibri" panose="020F0502020204030204" pitchFamily="34" charset="0"/>
              </a:rPr>
              <a:t>Python libraries NumPy and Pandas</a:t>
            </a:r>
            <a:r>
              <a:rPr lang="en-US" sz="2800" dirty="0">
                <a:latin typeface="Calibri" panose="020F0502020204030204" pitchFamily="34" charset="0"/>
                <a:ea typeface="Calibri" panose="020F0502020204030204" pitchFamily="34" charset="0"/>
                <a:cs typeface="Calibri" panose="020F0502020204030204" pitchFamily="34" charset="0"/>
              </a:rPr>
              <a:t>. Then we download the data using Python and Yahoo Finance API. Then we save the data in comma-separated value(CSV) format to upload it to the Google Cloud platform. Then we check the first five rows to verify that the period is as per our required specifications.</a:t>
            </a:r>
          </a:p>
        </p:txBody>
      </p:sp>
      <p:pic>
        <p:nvPicPr>
          <p:cNvPr id="5" name="Picture 4">
            <a:extLst>
              <a:ext uri="{FF2B5EF4-FFF2-40B4-BE49-F238E27FC236}">
                <a16:creationId xmlns:a16="http://schemas.microsoft.com/office/drawing/2014/main" id="{1121EFA5-4F23-23EB-16D5-F45F548651D9}"/>
              </a:ext>
            </a:extLst>
          </p:cNvPr>
          <p:cNvPicPr>
            <a:picLocks noChangeAspect="1"/>
          </p:cNvPicPr>
          <p:nvPr/>
        </p:nvPicPr>
        <p:blipFill>
          <a:blip r:embed="rId2"/>
          <a:stretch>
            <a:fillRect/>
          </a:stretch>
        </p:blipFill>
        <p:spPr>
          <a:xfrm>
            <a:off x="3256756" y="4356100"/>
            <a:ext cx="10684166" cy="5075360"/>
          </a:xfrm>
          <a:prstGeom prst="rect">
            <a:avLst/>
          </a:prstGeom>
        </p:spPr>
      </p:pic>
    </p:spTree>
    <p:extLst>
      <p:ext uri="{BB962C8B-B14F-4D97-AF65-F5344CB8AC3E}">
        <p14:creationId xmlns:p14="http://schemas.microsoft.com/office/powerpoint/2010/main" val="180358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178AB1-8CB4-45A3-9062-8FA23E8CC3F2}"/>
              </a:ext>
            </a:extLst>
          </p:cNvPr>
          <p:cNvGrpSpPr/>
          <p:nvPr/>
        </p:nvGrpSpPr>
        <p:grpSpPr>
          <a:xfrm>
            <a:off x="-1" y="546100"/>
            <a:ext cx="4628357" cy="828000"/>
            <a:chOff x="-1" y="546100"/>
            <a:chExt cx="4628357" cy="828000"/>
          </a:xfrm>
        </p:grpSpPr>
        <p:grpSp>
          <p:nvGrpSpPr>
            <p:cNvPr id="15" name="Group 14">
              <a:extLst>
                <a:ext uri="{FF2B5EF4-FFF2-40B4-BE49-F238E27FC236}">
                  <a16:creationId xmlns:a16="http://schemas.microsoft.com/office/drawing/2014/main" id="{690180E4-2DA3-4A53-9D76-F0FD54A89C99}"/>
                </a:ext>
              </a:extLst>
            </p:cNvPr>
            <p:cNvGrpSpPr/>
            <p:nvPr/>
          </p:nvGrpSpPr>
          <p:grpSpPr>
            <a:xfrm>
              <a:off x="-1" y="546100"/>
              <a:ext cx="3942557" cy="828000"/>
              <a:chOff x="-1" y="546100"/>
              <a:chExt cx="3942557" cy="828000"/>
            </a:xfrm>
          </p:grpSpPr>
          <p:sp>
            <p:nvSpPr>
              <p:cNvPr id="18" name="object 25">
                <a:extLst>
                  <a:ext uri="{FF2B5EF4-FFF2-40B4-BE49-F238E27FC236}">
                    <a16:creationId xmlns:a16="http://schemas.microsoft.com/office/drawing/2014/main" id="{7CA90AAE-D612-48FE-910B-C266F9F166E3}"/>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19" name="object 25">
                <a:extLst>
                  <a:ext uri="{FF2B5EF4-FFF2-40B4-BE49-F238E27FC236}">
                    <a16:creationId xmlns:a16="http://schemas.microsoft.com/office/drawing/2014/main" id="{8B598FF6-A900-4144-B21C-815E1AE9780F}"/>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nvGrpSpPr>
            <p:cNvPr id="20" name="Group 19">
              <a:extLst>
                <a:ext uri="{FF2B5EF4-FFF2-40B4-BE49-F238E27FC236}">
                  <a16:creationId xmlns:a16="http://schemas.microsoft.com/office/drawing/2014/main" id="{63BF25CA-CBCA-4729-956F-F8FCA95A8359}"/>
                </a:ext>
              </a:extLst>
            </p:cNvPr>
            <p:cNvGrpSpPr/>
            <p:nvPr/>
          </p:nvGrpSpPr>
          <p:grpSpPr>
            <a:xfrm>
              <a:off x="685799" y="546100"/>
              <a:ext cx="3942557" cy="828000"/>
              <a:chOff x="-1" y="546100"/>
              <a:chExt cx="3942557" cy="828000"/>
            </a:xfrm>
          </p:grpSpPr>
          <p:sp>
            <p:nvSpPr>
              <p:cNvPr id="21" name="object 25">
                <a:extLst>
                  <a:ext uri="{FF2B5EF4-FFF2-40B4-BE49-F238E27FC236}">
                    <a16:creationId xmlns:a16="http://schemas.microsoft.com/office/drawing/2014/main" id="{748C4CD0-A3F7-4A02-9D64-72135F4B81DD}"/>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22" name="object 25">
                <a:extLst>
                  <a:ext uri="{FF2B5EF4-FFF2-40B4-BE49-F238E27FC236}">
                    <a16:creationId xmlns:a16="http://schemas.microsoft.com/office/drawing/2014/main" id="{541A5C72-B819-45F8-8C42-690DF253DD65}"/>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sp>
        <p:nvSpPr>
          <p:cNvPr id="11" name="object 9">
            <a:extLst>
              <a:ext uri="{FF2B5EF4-FFF2-40B4-BE49-F238E27FC236}">
                <a16:creationId xmlns:a16="http://schemas.microsoft.com/office/drawing/2014/main" id="{0A39365D-A6B5-4623-AC67-FBE1BB6FC527}"/>
              </a:ext>
            </a:extLst>
          </p:cNvPr>
          <p:cNvSpPr txBox="1"/>
          <p:nvPr/>
        </p:nvSpPr>
        <p:spPr>
          <a:xfrm>
            <a:off x="332977" y="749865"/>
            <a:ext cx="3962400"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971550" y="1689100"/>
            <a:ext cx="17220406" cy="1741502"/>
          </a:xfrm>
          <a:prstGeom prst="rect">
            <a:avLst/>
          </a:prstGeom>
        </p:spPr>
        <p:txBody>
          <a:bodyPr vert="horz" wrap="square" lIns="0" tIns="5080" rIns="0" bIns="0" rtlCol="0">
            <a:spAutoFit/>
          </a:bodyPr>
          <a:lstStyle/>
          <a:p>
            <a:pPr marL="12700" marR="5715" algn="just">
              <a:lnSpc>
                <a:spcPct val="100000"/>
              </a:lnSpc>
              <a:spcBef>
                <a:spcPts val="100"/>
              </a:spcBef>
            </a:pPr>
            <a:r>
              <a:rPr lang="en-US" sz="2800" dirty="0">
                <a:latin typeface="Calibri" panose="020F0502020204030204" pitchFamily="34" charset="0"/>
                <a:ea typeface="Calibri" panose="020F0502020204030204" pitchFamily="34" charset="0"/>
                <a:cs typeface="Calibri" panose="020F0502020204030204" pitchFamily="34" charset="0"/>
              </a:rPr>
              <a:t>The Line chart graph tells us the fluctuations in the stock performances of the top 10 US banks.</a:t>
            </a:r>
          </a:p>
          <a:p>
            <a:pPr marL="12700" marR="5715" algn="just">
              <a:lnSpc>
                <a:spcPct val="100000"/>
              </a:lnSpc>
              <a:spcBef>
                <a:spcPts val="100"/>
              </a:spcBef>
            </a:pPr>
            <a:r>
              <a:rPr lang="en-US" sz="2800" dirty="0">
                <a:latin typeface="Calibri" panose="020F0502020204030204" pitchFamily="34" charset="0"/>
                <a:ea typeface="Calibri" panose="020F0502020204030204" pitchFamily="34" charset="0"/>
                <a:cs typeface="Calibri" panose="020F0502020204030204" pitchFamily="34" charset="0"/>
              </a:rPr>
              <a:t>In the box plot, we see that there are a few banks with potential outliers. But we shouldn’t consider them as outliers because, in the stock analysis, these are just the price fluctuations or the stock volatility of these banks. These can be the highs and lows of the banks.</a:t>
            </a:r>
          </a:p>
        </p:txBody>
      </p:sp>
      <p:pic>
        <p:nvPicPr>
          <p:cNvPr id="4" name="Picture 3">
            <a:extLst>
              <a:ext uri="{FF2B5EF4-FFF2-40B4-BE49-F238E27FC236}">
                <a16:creationId xmlns:a16="http://schemas.microsoft.com/office/drawing/2014/main" id="{BD63B853-5B55-B842-3CE2-3ECA3965F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2" y="4508500"/>
            <a:ext cx="8610601" cy="4882737"/>
          </a:xfrm>
          <a:prstGeom prst="rect">
            <a:avLst/>
          </a:prstGeom>
        </p:spPr>
      </p:pic>
      <p:pic>
        <p:nvPicPr>
          <p:cNvPr id="6" name="Picture 5">
            <a:extLst>
              <a:ext uri="{FF2B5EF4-FFF2-40B4-BE49-F238E27FC236}">
                <a16:creationId xmlns:a16="http://schemas.microsoft.com/office/drawing/2014/main" id="{AE17990E-8624-2DDC-A282-E37B06EC4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1753" y="4203700"/>
            <a:ext cx="8901938" cy="5003472"/>
          </a:xfrm>
          <a:prstGeom prst="rect">
            <a:avLst/>
          </a:prstGeom>
        </p:spPr>
      </p:pic>
      <p:sp>
        <p:nvSpPr>
          <p:cNvPr id="3" name="TextBox 2">
            <a:extLst>
              <a:ext uri="{FF2B5EF4-FFF2-40B4-BE49-F238E27FC236}">
                <a16:creationId xmlns:a16="http://schemas.microsoft.com/office/drawing/2014/main" id="{DA9796C3-32F5-4BD6-E704-ECAFB0709B94}"/>
              </a:ext>
            </a:extLst>
          </p:cNvPr>
          <p:cNvSpPr txBox="1"/>
          <p:nvPr/>
        </p:nvSpPr>
        <p:spPr>
          <a:xfrm>
            <a:off x="1125682" y="9391237"/>
            <a:ext cx="8077200" cy="369332"/>
          </a:xfrm>
          <a:prstGeom prst="rect">
            <a:avLst/>
          </a:prstGeom>
          <a:noFill/>
        </p:spPr>
        <p:txBody>
          <a:bodyPr wrap="square" rtlCol="0">
            <a:spAutoFit/>
          </a:bodyPr>
          <a:lstStyle/>
          <a:p>
            <a:r>
              <a:rPr lang="en-IN" dirty="0"/>
              <a:t>Adjusted close stock price for the entire period from Jan 5, 2015 to Nov 24, 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178AB1-8CB4-45A3-9062-8FA23E8CC3F2}"/>
              </a:ext>
            </a:extLst>
          </p:cNvPr>
          <p:cNvGrpSpPr/>
          <p:nvPr/>
        </p:nvGrpSpPr>
        <p:grpSpPr>
          <a:xfrm>
            <a:off x="-1" y="546100"/>
            <a:ext cx="4628357" cy="828000"/>
            <a:chOff x="-1" y="546100"/>
            <a:chExt cx="4628357" cy="828000"/>
          </a:xfrm>
        </p:grpSpPr>
        <p:grpSp>
          <p:nvGrpSpPr>
            <p:cNvPr id="15" name="Group 14">
              <a:extLst>
                <a:ext uri="{FF2B5EF4-FFF2-40B4-BE49-F238E27FC236}">
                  <a16:creationId xmlns:a16="http://schemas.microsoft.com/office/drawing/2014/main" id="{690180E4-2DA3-4A53-9D76-F0FD54A89C99}"/>
                </a:ext>
              </a:extLst>
            </p:cNvPr>
            <p:cNvGrpSpPr/>
            <p:nvPr/>
          </p:nvGrpSpPr>
          <p:grpSpPr>
            <a:xfrm>
              <a:off x="-1" y="546100"/>
              <a:ext cx="3942557" cy="828000"/>
              <a:chOff x="-1" y="546100"/>
              <a:chExt cx="3942557" cy="828000"/>
            </a:xfrm>
          </p:grpSpPr>
          <p:sp>
            <p:nvSpPr>
              <p:cNvPr id="18" name="object 25">
                <a:extLst>
                  <a:ext uri="{FF2B5EF4-FFF2-40B4-BE49-F238E27FC236}">
                    <a16:creationId xmlns:a16="http://schemas.microsoft.com/office/drawing/2014/main" id="{7CA90AAE-D612-48FE-910B-C266F9F166E3}"/>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19" name="object 25">
                <a:extLst>
                  <a:ext uri="{FF2B5EF4-FFF2-40B4-BE49-F238E27FC236}">
                    <a16:creationId xmlns:a16="http://schemas.microsoft.com/office/drawing/2014/main" id="{8B598FF6-A900-4144-B21C-815E1AE9780F}"/>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nvGrpSpPr>
            <p:cNvPr id="20" name="Group 19">
              <a:extLst>
                <a:ext uri="{FF2B5EF4-FFF2-40B4-BE49-F238E27FC236}">
                  <a16:creationId xmlns:a16="http://schemas.microsoft.com/office/drawing/2014/main" id="{63BF25CA-CBCA-4729-956F-F8FCA95A8359}"/>
                </a:ext>
              </a:extLst>
            </p:cNvPr>
            <p:cNvGrpSpPr/>
            <p:nvPr/>
          </p:nvGrpSpPr>
          <p:grpSpPr>
            <a:xfrm>
              <a:off x="685799" y="546100"/>
              <a:ext cx="3942557" cy="828000"/>
              <a:chOff x="-1" y="546100"/>
              <a:chExt cx="3942557" cy="828000"/>
            </a:xfrm>
          </p:grpSpPr>
          <p:sp>
            <p:nvSpPr>
              <p:cNvPr id="21" name="object 25">
                <a:extLst>
                  <a:ext uri="{FF2B5EF4-FFF2-40B4-BE49-F238E27FC236}">
                    <a16:creationId xmlns:a16="http://schemas.microsoft.com/office/drawing/2014/main" id="{748C4CD0-A3F7-4A02-9D64-72135F4B81DD}"/>
                  </a:ext>
                </a:extLst>
              </p:cNvPr>
              <p:cNvSpPr/>
              <p:nvPr/>
            </p:nvSpPr>
            <p:spPr>
              <a:xfrm>
                <a:off x="-1"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sp>
            <p:nvSpPr>
              <p:cNvPr id="22" name="object 25">
                <a:extLst>
                  <a:ext uri="{FF2B5EF4-FFF2-40B4-BE49-F238E27FC236}">
                    <a16:creationId xmlns:a16="http://schemas.microsoft.com/office/drawing/2014/main" id="{541A5C72-B819-45F8-8C42-690DF253DD65}"/>
                  </a:ext>
                </a:extLst>
              </p:cNvPr>
              <p:cNvSpPr/>
              <p:nvPr/>
            </p:nvSpPr>
            <p:spPr>
              <a:xfrm>
                <a:off x="685799"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00B0F0"/>
              </a:solidFill>
            </p:spPr>
            <p:txBody>
              <a:bodyPr wrap="square" lIns="0" tIns="0" rIns="0" bIns="0" rtlCol="0"/>
              <a:lstStyle/>
              <a:p>
                <a:endParaRPr dirty="0"/>
              </a:p>
            </p:txBody>
          </p:sp>
        </p:gr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4191000"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971550" y="1689100"/>
            <a:ext cx="17220406" cy="2233945"/>
          </a:xfrm>
          <a:prstGeom prst="rect">
            <a:avLst/>
          </a:prstGeom>
        </p:spPr>
        <p:txBody>
          <a:bodyPr vert="horz" wrap="square" lIns="0" tIns="5080" rIns="0" bIns="0" rtlCol="0">
            <a:spAutoFit/>
          </a:bodyPr>
          <a:lstStyle/>
          <a:p>
            <a:pPr marL="12700" marR="5715" algn="just">
              <a:lnSpc>
                <a:spcPct val="100000"/>
              </a:lnSpc>
              <a:spcBef>
                <a:spcPts val="100"/>
              </a:spcBef>
            </a:pPr>
            <a:r>
              <a:rPr lang="en-US" sz="2400" dirty="0">
                <a:cs typeface="Source Sans Pro Light"/>
              </a:rPr>
              <a:t>By examining the histograms, we evaluate the frequency and size of stock price movements and fully understand the variability &amp; stability of these ten banks. We can see and identify any trends, abnormalities, and commonalities between the banks. We see the rise and fall of stock values over time. </a:t>
            </a:r>
          </a:p>
          <a:p>
            <a:pPr marL="12700" marR="5715" algn="just">
              <a:lnSpc>
                <a:spcPct val="100000"/>
              </a:lnSpc>
              <a:spcBef>
                <a:spcPts val="100"/>
              </a:spcBef>
            </a:pPr>
            <a:r>
              <a:rPr lang="en-US" sz="2400" dirty="0">
                <a:cs typeface="Source Sans Pro Light"/>
              </a:rPr>
              <a:t>We employed density plots for each of the top 10 banks' stock prices to provide an extensive picture of the distribution and concentration of stock values within each bank. We hope to find patterns and trends that could influence banks' financial judgement. These density charts show a clear and comprehensive overview of the financial ecosystem.</a:t>
            </a:r>
          </a:p>
        </p:txBody>
      </p:sp>
      <p:pic>
        <p:nvPicPr>
          <p:cNvPr id="4" name="Picture 3">
            <a:extLst>
              <a:ext uri="{FF2B5EF4-FFF2-40B4-BE49-F238E27FC236}">
                <a16:creationId xmlns:a16="http://schemas.microsoft.com/office/drawing/2014/main" id="{EEE9C6E8-1222-3505-6A0F-32D857E9C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753" y="5346700"/>
            <a:ext cx="8392696" cy="3772426"/>
          </a:xfrm>
          <a:prstGeom prst="rect">
            <a:avLst/>
          </a:prstGeom>
        </p:spPr>
      </p:pic>
      <p:pic>
        <p:nvPicPr>
          <p:cNvPr id="6" name="Picture 5">
            <a:extLst>
              <a:ext uri="{FF2B5EF4-FFF2-40B4-BE49-F238E27FC236}">
                <a16:creationId xmlns:a16="http://schemas.microsoft.com/office/drawing/2014/main" id="{7B8C60B8-DB61-F5D1-F854-678E3C630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456" y="4238045"/>
            <a:ext cx="7239000" cy="6164067"/>
          </a:xfrm>
          <a:prstGeom prst="rect">
            <a:avLst/>
          </a:prstGeom>
        </p:spPr>
      </p:pic>
    </p:spTree>
    <p:extLst>
      <p:ext uri="{BB962C8B-B14F-4D97-AF65-F5344CB8AC3E}">
        <p14:creationId xmlns:p14="http://schemas.microsoft.com/office/powerpoint/2010/main" val="375007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A831309-928D-41DD-A270-4D749D777110}"/>
              </a:ext>
            </a:extLst>
          </p:cNvPr>
          <p:cNvGrpSpPr/>
          <p:nvPr/>
        </p:nvGrpSpPr>
        <p:grpSpPr>
          <a:xfrm>
            <a:off x="-19843" y="415471"/>
            <a:ext cx="4952999" cy="828000"/>
            <a:chOff x="279096" y="8642689"/>
            <a:chExt cx="3781929" cy="439424"/>
          </a:xfrm>
        </p:grpSpPr>
        <p:sp>
          <p:nvSpPr>
            <p:cNvPr id="15" name="object 4">
              <a:extLst>
                <a:ext uri="{FF2B5EF4-FFF2-40B4-BE49-F238E27FC236}">
                  <a16:creationId xmlns:a16="http://schemas.microsoft.com/office/drawing/2014/main" id="{676FAFFE-69EA-469A-87DF-86D3F3E1E975}"/>
                </a:ext>
              </a:extLst>
            </p:cNvPr>
            <p:cNvSpPr/>
            <p:nvPr/>
          </p:nvSpPr>
          <p:spPr>
            <a:xfrm>
              <a:off x="279096" y="8642693"/>
              <a:ext cx="3565829"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17" name="object 5">
              <a:extLst>
                <a:ext uri="{FF2B5EF4-FFF2-40B4-BE49-F238E27FC236}">
                  <a16:creationId xmlns:a16="http://schemas.microsoft.com/office/drawing/2014/main" id="{9F21A726-8899-4DA3-9B25-42CAF48AB613}"/>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41A775D5-8748-4E9F-B669-41673196E54D}"/>
              </a:ext>
            </a:extLst>
          </p:cNvPr>
          <p:cNvSpPr txBox="1"/>
          <p:nvPr/>
        </p:nvSpPr>
        <p:spPr>
          <a:xfrm>
            <a:off x="742156" y="607611"/>
            <a:ext cx="5562600"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2" name="object 10">
            <a:extLst>
              <a:ext uri="{FF2B5EF4-FFF2-40B4-BE49-F238E27FC236}">
                <a16:creationId xmlns:a16="http://schemas.microsoft.com/office/drawing/2014/main" id="{64B66F98-F43A-4140-B8AE-C367962D7DCD}"/>
              </a:ext>
            </a:extLst>
          </p:cNvPr>
          <p:cNvSpPr txBox="1"/>
          <p:nvPr/>
        </p:nvSpPr>
        <p:spPr>
          <a:xfrm>
            <a:off x="580612" y="1841500"/>
            <a:ext cx="8705088" cy="5838137"/>
          </a:xfrm>
          <a:prstGeom prst="rect">
            <a:avLst/>
          </a:prstGeom>
        </p:spPr>
        <p:txBody>
          <a:bodyPr vert="horz" wrap="square" lIns="0" tIns="5080" rIns="0" bIns="0" rtlCol="0">
            <a:spAutoFit/>
          </a:bodyPr>
          <a:lstStyle/>
          <a:p>
            <a:pPr algn="just">
              <a:lnSpc>
                <a:spcPct val="150000"/>
              </a:lnSpc>
            </a:pPr>
            <a:r>
              <a:rPr lang="en-US" sz="3200" dirty="0">
                <a:latin typeface="Calibri" panose="020F0502020204030204" pitchFamily="34" charset="0"/>
                <a:ea typeface="Calibri" panose="020F0502020204030204" pitchFamily="34" charset="0"/>
                <a:cs typeface="Calibri" panose="020F0502020204030204" pitchFamily="34" charset="0"/>
              </a:rPr>
              <a:t>We have dropped the unnecessary attributes and split the dataset into 3 parts i.e. pre-covid, covid and post-covid. </a:t>
            </a:r>
          </a:p>
          <a:p>
            <a:pPr algn="just">
              <a:lnSpc>
                <a:spcPct val="150000"/>
              </a:lnSpc>
            </a:pPr>
            <a:r>
              <a:rPr lang="en-US" sz="3200" dirty="0">
                <a:latin typeface="Calibri" panose="020F0502020204030204" pitchFamily="34" charset="0"/>
                <a:ea typeface="Calibri" panose="020F0502020204030204" pitchFamily="34" charset="0"/>
                <a:cs typeface="Calibri" panose="020F0502020204030204" pitchFamily="34" charset="0"/>
              </a:rPr>
              <a:t>The time periods for the above 3 partitions are as follows.</a:t>
            </a:r>
          </a:p>
          <a:p>
            <a:pPr marL="342900" indent="-342900" algn="just">
              <a:lnSpc>
                <a:spcPct val="150000"/>
              </a:lnSpc>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Pre-Covid: 2015-01-05 to 2020-01-21</a:t>
            </a:r>
          </a:p>
          <a:p>
            <a:pPr marL="342900" indent="-342900" algn="just">
              <a:lnSpc>
                <a:spcPct val="150000"/>
              </a:lnSpc>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Covid: 2020-01-22 to 2022-08-31</a:t>
            </a:r>
          </a:p>
          <a:p>
            <a:pPr marL="342900" indent="-342900" algn="just">
              <a:lnSpc>
                <a:spcPct val="150000"/>
              </a:lnSpc>
              <a:buFont typeface="Arial" panose="020B0604020202020204" pitchFamily="34" charset="0"/>
              <a:buChar char="•"/>
            </a:pPr>
            <a:r>
              <a:rPr lang="en-US" sz="3200" dirty="0">
                <a:latin typeface="Calibri" panose="020F0502020204030204" pitchFamily="34" charset="0"/>
                <a:ea typeface="Calibri" panose="020F0502020204030204" pitchFamily="34" charset="0"/>
                <a:cs typeface="Calibri" panose="020F0502020204030204" pitchFamily="34" charset="0"/>
              </a:rPr>
              <a:t>Post-Covid: 2022-09-01 to 2023-11-24</a:t>
            </a:r>
          </a:p>
        </p:txBody>
      </p:sp>
      <p:pic>
        <p:nvPicPr>
          <p:cNvPr id="3" name="Picture 2">
            <a:extLst>
              <a:ext uri="{FF2B5EF4-FFF2-40B4-BE49-F238E27FC236}">
                <a16:creationId xmlns:a16="http://schemas.microsoft.com/office/drawing/2014/main" id="{A7DD906E-5884-3E1A-97FD-3C8CB5797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655" y="7679927"/>
            <a:ext cx="6935168" cy="2848373"/>
          </a:xfrm>
          <a:prstGeom prst="rect">
            <a:avLst/>
          </a:prstGeom>
        </p:spPr>
      </p:pic>
      <p:pic>
        <p:nvPicPr>
          <p:cNvPr id="6" name="Picture 5">
            <a:extLst>
              <a:ext uri="{FF2B5EF4-FFF2-40B4-BE49-F238E27FC236}">
                <a16:creationId xmlns:a16="http://schemas.microsoft.com/office/drawing/2014/main" id="{C6808852-12E2-2476-8C49-30C80C7D0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655" y="240948"/>
            <a:ext cx="6992326" cy="3610479"/>
          </a:xfrm>
          <a:prstGeom prst="rect">
            <a:avLst/>
          </a:prstGeom>
        </p:spPr>
      </p:pic>
      <p:pic>
        <p:nvPicPr>
          <p:cNvPr id="8" name="Picture 7">
            <a:extLst>
              <a:ext uri="{FF2B5EF4-FFF2-40B4-BE49-F238E27FC236}">
                <a16:creationId xmlns:a16="http://schemas.microsoft.com/office/drawing/2014/main" id="{1D12BBDC-B2C7-C944-533F-9F9BD8706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4655" y="3927276"/>
            <a:ext cx="6782747" cy="3600953"/>
          </a:xfrm>
          <a:prstGeom prst="rect">
            <a:avLst/>
          </a:prstGeom>
        </p:spPr>
      </p:pic>
    </p:spTree>
    <p:extLst>
      <p:ext uri="{BB962C8B-B14F-4D97-AF65-F5344CB8AC3E}">
        <p14:creationId xmlns:p14="http://schemas.microsoft.com/office/powerpoint/2010/main" val="383874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6F9B3F3-8226-48F1-AE29-30F1B2B14A6C}"/>
              </a:ext>
            </a:extLst>
          </p:cNvPr>
          <p:cNvGrpSpPr/>
          <p:nvPr/>
        </p:nvGrpSpPr>
        <p:grpSpPr>
          <a:xfrm>
            <a:off x="0" y="415472"/>
            <a:ext cx="4560901" cy="828000"/>
            <a:chOff x="1674578" y="8642689"/>
            <a:chExt cx="2386447" cy="439424"/>
          </a:xfrm>
        </p:grpSpPr>
        <p:sp>
          <p:nvSpPr>
            <p:cNvPr id="23" name="object 4">
              <a:extLst>
                <a:ext uri="{FF2B5EF4-FFF2-40B4-BE49-F238E27FC236}">
                  <a16:creationId xmlns:a16="http://schemas.microsoft.com/office/drawing/2014/main" id="{B085A34A-9023-40C7-8B6D-96E186894019}"/>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4" name="object 5">
              <a:extLst>
                <a:ext uri="{FF2B5EF4-FFF2-40B4-BE49-F238E27FC236}">
                  <a16:creationId xmlns:a16="http://schemas.microsoft.com/office/drawing/2014/main" id="{A61894FB-4310-445A-ABBB-070DCDCD5202}"/>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2B65C493-A9B2-4FD9-8F84-9680C4A3D599}"/>
              </a:ext>
            </a:extLst>
          </p:cNvPr>
          <p:cNvSpPr txBox="1"/>
          <p:nvPr/>
        </p:nvSpPr>
        <p:spPr>
          <a:xfrm>
            <a:off x="559598" y="607612"/>
            <a:ext cx="3916358"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6" name="object 10">
            <a:extLst>
              <a:ext uri="{FF2B5EF4-FFF2-40B4-BE49-F238E27FC236}">
                <a16:creationId xmlns:a16="http://schemas.microsoft.com/office/drawing/2014/main" id="{28D210E6-CFF2-4EEC-8FEE-C2C149C90A06}"/>
              </a:ext>
            </a:extLst>
          </p:cNvPr>
          <p:cNvSpPr txBox="1"/>
          <p:nvPr/>
        </p:nvSpPr>
        <p:spPr>
          <a:xfrm>
            <a:off x="209153" y="1607254"/>
            <a:ext cx="8533606" cy="4959499"/>
          </a:xfrm>
          <a:prstGeom prst="rect">
            <a:avLst/>
          </a:prstGeom>
        </p:spPr>
        <p:txBody>
          <a:bodyPr vert="horz" wrap="square" lIns="0" tIns="5080" rIns="0" bIns="0" rtlCol="0">
            <a:spAutoFit/>
          </a:bodyPr>
          <a:lstStyle/>
          <a:p>
            <a:pPr marL="469900" marR="5080" indent="-457200" algn="just">
              <a:lnSpc>
                <a:spcPct val="150000"/>
              </a:lnSpc>
              <a:spcBef>
                <a:spcPts val="100"/>
              </a:spcBef>
              <a:buFont typeface="Arial" panose="020B0604020202020204" pitchFamily="34" charset="0"/>
              <a:buChar char="•"/>
            </a:pPr>
            <a:r>
              <a:rPr lang="en-US" sz="2400" dirty="0">
                <a:cs typeface="Source Sans Pro Light"/>
              </a:rPr>
              <a:t>The correlation heatmap illustrates the dynamic interconnections between these finance industries. </a:t>
            </a:r>
            <a:endParaRPr lang="en-US" sz="2400" spc="-15" dirty="0">
              <a:cs typeface="Source Sans Pro Light"/>
            </a:endParaRPr>
          </a:p>
          <a:p>
            <a:pPr marL="469900" marR="5080" indent="-457200" algn="just">
              <a:lnSpc>
                <a:spcPct val="150000"/>
              </a:lnSpc>
              <a:spcBef>
                <a:spcPts val="100"/>
              </a:spcBef>
              <a:buFont typeface="Arial" panose="020B0604020202020204" pitchFamily="34" charset="0"/>
              <a:buChar char="•"/>
            </a:pPr>
            <a:r>
              <a:rPr lang="en-US" sz="2400" spc="-15" dirty="0">
                <a:cs typeface="Source Sans Pro Light"/>
              </a:rPr>
              <a:t>There is a very strong to strong positive connection between all of the stock returns. The equities with the highest correlation are the returns from JP Morgan Chase and Bank of America (0.91) as well as Citi Bank and Bank of America (0.88).</a:t>
            </a:r>
            <a:endParaRPr lang="en-US" sz="2400" dirty="0">
              <a:cs typeface="Source Sans Pro Light"/>
            </a:endParaRPr>
          </a:p>
          <a:p>
            <a:pPr marL="469900" marR="5080" indent="-457200" algn="just">
              <a:lnSpc>
                <a:spcPct val="150000"/>
              </a:lnSpc>
              <a:spcBef>
                <a:spcPts val="100"/>
              </a:spcBef>
              <a:buFont typeface="Arial" panose="020B0604020202020204" pitchFamily="34" charset="0"/>
              <a:buChar char="•"/>
            </a:pPr>
            <a:r>
              <a:rPr lang="en-US" sz="2400" dirty="0">
                <a:cs typeface="Source Sans Pro Light"/>
              </a:rPr>
              <a:t>The Bank of America's and JP Morgan Chase’s returns exhibit a strong correlation may be due to their shared institutional holder, JP Morgan Investment Management.</a:t>
            </a:r>
          </a:p>
        </p:txBody>
      </p:sp>
      <p:pic>
        <p:nvPicPr>
          <p:cNvPr id="3" name="Picture 2">
            <a:extLst>
              <a:ext uri="{FF2B5EF4-FFF2-40B4-BE49-F238E27FC236}">
                <a16:creationId xmlns:a16="http://schemas.microsoft.com/office/drawing/2014/main" id="{6E126497-7247-3201-B611-B1B616FA6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778" y="2070100"/>
            <a:ext cx="9503603" cy="6935061"/>
          </a:xfrm>
          <a:prstGeom prst="rect">
            <a:avLst/>
          </a:prstGeom>
        </p:spPr>
      </p:pic>
      <p:pic>
        <p:nvPicPr>
          <p:cNvPr id="6" name="Picture 5">
            <a:extLst>
              <a:ext uri="{FF2B5EF4-FFF2-40B4-BE49-F238E27FC236}">
                <a16:creationId xmlns:a16="http://schemas.microsoft.com/office/drawing/2014/main" id="{49C6B38D-086C-A11A-866E-F4E7F5533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61" y="6905151"/>
            <a:ext cx="8651618" cy="3131498"/>
          </a:xfrm>
          <a:prstGeom prst="rect">
            <a:avLst/>
          </a:prstGeom>
        </p:spPr>
      </p:pic>
    </p:spTree>
    <p:extLst>
      <p:ext uri="{BB962C8B-B14F-4D97-AF65-F5344CB8AC3E}">
        <p14:creationId xmlns:p14="http://schemas.microsoft.com/office/powerpoint/2010/main" val="3592047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9C39F60-6311-4A6F-8679-186C364187D2}"/>
              </a:ext>
            </a:extLst>
          </p:cNvPr>
          <p:cNvGrpSpPr/>
          <p:nvPr/>
        </p:nvGrpSpPr>
        <p:grpSpPr>
          <a:xfrm>
            <a:off x="0" y="546100"/>
            <a:ext cx="4560901" cy="828000"/>
            <a:chOff x="1674578" y="8642689"/>
            <a:chExt cx="2386447" cy="439424"/>
          </a:xfrm>
        </p:grpSpPr>
        <p:sp>
          <p:nvSpPr>
            <p:cNvPr id="20" name="object 4">
              <a:extLst>
                <a:ext uri="{FF2B5EF4-FFF2-40B4-BE49-F238E27FC236}">
                  <a16:creationId xmlns:a16="http://schemas.microsoft.com/office/drawing/2014/main" id="{26E00221-1E3B-490D-AA92-99DCFC6E5EE6}"/>
                </a:ext>
              </a:extLst>
            </p:cNvPr>
            <p:cNvSpPr/>
            <p:nvPr/>
          </p:nvSpPr>
          <p:spPr>
            <a:xfrm>
              <a:off x="1674578" y="8642693"/>
              <a:ext cx="2170347"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1" name="object 5">
              <a:extLst>
                <a:ext uri="{FF2B5EF4-FFF2-40B4-BE49-F238E27FC236}">
                  <a16:creationId xmlns:a16="http://schemas.microsoft.com/office/drawing/2014/main" id="{6E9567F1-2019-4DE7-BFFC-C1BD86B9196C}"/>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5" name="object 9">
            <a:extLst>
              <a:ext uri="{FF2B5EF4-FFF2-40B4-BE49-F238E27FC236}">
                <a16:creationId xmlns:a16="http://schemas.microsoft.com/office/drawing/2014/main" id="{EDA15F32-FC9B-4610-A6C8-3AC87261CE9A}"/>
              </a:ext>
            </a:extLst>
          </p:cNvPr>
          <p:cNvSpPr txBox="1"/>
          <p:nvPr/>
        </p:nvSpPr>
        <p:spPr>
          <a:xfrm>
            <a:off x="665955" y="738245"/>
            <a:ext cx="3894945" cy="443711"/>
          </a:xfrm>
          <a:prstGeom prst="rect">
            <a:avLst/>
          </a:prstGeom>
        </p:spPr>
        <p:txBody>
          <a:bodyPr vert="horz" wrap="square" lIns="0" tIns="12700" rIns="0" bIns="0" rtlCol="0">
            <a:spAutoFit/>
          </a:bodyPr>
          <a:lstStyle/>
          <a:p>
            <a:pPr marL="12700">
              <a:lnSpc>
                <a:spcPct val="100000"/>
              </a:lnSpc>
              <a:spcBef>
                <a:spcPts val="100"/>
              </a:spcBef>
            </a:pPr>
            <a:r>
              <a:rPr lang="en-IN" sz="2800" dirty="0">
                <a:solidFill>
                  <a:srgbClr val="FFFFFF"/>
                </a:solidFill>
                <a:cs typeface="Source Sans Pro Light"/>
              </a:rPr>
              <a:t>Exploratory Data Analysis</a:t>
            </a:r>
            <a:endParaRPr lang="cs-CZ" sz="2800" dirty="0">
              <a:cs typeface="Source Sans Pro Light"/>
            </a:endParaRPr>
          </a:p>
        </p:txBody>
      </p:sp>
      <p:sp>
        <p:nvSpPr>
          <p:cNvPr id="16" name="object 10">
            <a:extLst>
              <a:ext uri="{FF2B5EF4-FFF2-40B4-BE49-F238E27FC236}">
                <a16:creationId xmlns:a16="http://schemas.microsoft.com/office/drawing/2014/main" id="{DBF0A0E6-30A6-4EE2-AC8F-2D11915977D8}"/>
              </a:ext>
            </a:extLst>
          </p:cNvPr>
          <p:cNvSpPr txBox="1"/>
          <p:nvPr/>
        </p:nvSpPr>
        <p:spPr>
          <a:xfrm>
            <a:off x="676591" y="1917700"/>
            <a:ext cx="18180050" cy="2157642"/>
          </a:xfrm>
          <a:prstGeom prst="rect">
            <a:avLst/>
          </a:prstGeom>
        </p:spPr>
        <p:txBody>
          <a:bodyPr vert="horz" wrap="square" lIns="0" tIns="5080" rIns="0" bIns="0" rtlCol="0">
            <a:spAutoFit/>
          </a:bodyPr>
          <a:lstStyle/>
          <a:p>
            <a:pPr marL="12700" marR="5080" algn="just">
              <a:lnSpc>
                <a:spcPct val="150000"/>
              </a:lnSpc>
              <a:spcBef>
                <a:spcPts val="100"/>
              </a:spcBef>
            </a:pPr>
            <a:r>
              <a:rPr lang="en-US" sz="3200" spc="-5" dirty="0">
                <a:cs typeface="Source Sans Pro Light"/>
              </a:rPr>
              <a:t>According to the time-series figure below, Goldman Sachs had the highest day return prior to Covid, at roughly 9.54%, and Capital One had the lowest return during this time, at roughly -13.12%.</a:t>
            </a:r>
          </a:p>
          <a:p>
            <a:pPr marL="12700" marR="5080" algn="just">
              <a:lnSpc>
                <a:spcPct val="150000"/>
              </a:lnSpc>
              <a:spcBef>
                <a:spcPts val="100"/>
              </a:spcBef>
            </a:pPr>
            <a:endParaRPr lang="en-US" sz="3200" dirty="0">
              <a:cs typeface="Times New Roman"/>
            </a:endParaRPr>
          </a:p>
        </p:txBody>
      </p:sp>
      <p:pic>
        <p:nvPicPr>
          <p:cNvPr id="3" name="Picture 2">
            <a:extLst>
              <a:ext uri="{FF2B5EF4-FFF2-40B4-BE49-F238E27FC236}">
                <a16:creationId xmlns:a16="http://schemas.microsoft.com/office/drawing/2014/main" id="{0605EA27-204F-B487-22BC-DBE29A3F6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56" y="5634902"/>
            <a:ext cx="6801799" cy="4096322"/>
          </a:xfrm>
          <a:prstGeom prst="rect">
            <a:avLst/>
          </a:prstGeom>
        </p:spPr>
      </p:pic>
      <p:pic>
        <p:nvPicPr>
          <p:cNvPr id="5" name="Picture 4">
            <a:extLst>
              <a:ext uri="{FF2B5EF4-FFF2-40B4-BE49-F238E27FC236}">
                <a16:creationId xmlns:a16="http://schemas.microsoft.com/office/drawing/2014/main" id="{95A16564-947D-AAAF-B9B0-B2320584E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041" y="6211211"/>
            <a:ext cx="10971992" cy="2943704"/>
          </a:xfrm>
          <a:prstGeom prst="rect">
            <a:avLst/>
          </a:prstGeom>
        </p:spPr>
      </p:pic>
    </p:spTree>
    <p:extLst>
      <p:ext uri="{BB962C8B-B14F-4D97-AF65-F5344CB8AC3E}">
        <p14:creationId xmlns:p14="http://schemas.microsoft.com/office/powerpoint/2010/main" val="19948728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arth’s history, The beginning - by Lifeliqe.pptx" id="{E25CC431-43A8-448A-845B-6834F5801C19}" vid="{4F4D894A-5B42-4CD6-B809-B6FAA25A6C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C847C1298CFF4E898EA6093C6A2FAB" ma:contentTypeVersion="4" ma:contentTypeDescription="Create a new document." ma:contentTypeScope="" ma:versionID="5fc1359d1e9461b15d8f535b813f9140">
  <xsd:schema xmlns:xsd="http://www.w3.org/2001/XMLSchema" xmlns:xs="http://www.w3.org/2001/XMLSchema" xmlns:p="http://schemas.microsoft.com/office/2006/metadata/properties" xmlns:ns3="40815259-6c51-4665-8912-badc9b876f9c" targetNamespace="http://schemas.microsoft.com/office/2006/metadata/properties" ma:root="true" ma:fieldsID="aba721b56c2d8d2fc161a3a9fa4b2f8d" ns3:_="">
    <xsd:import namespace="40815259-6c51-4665-8912-badc9b876f9c"/>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815259-6c51-4665-8912-badc9b876f9c"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0815259-6c51-4665-8912-badc9b876f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38BD6B-FB92-44EB-87E3-4FFA6165A4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815259-6c51-4665-8912-badc9b876f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000AC4-D0F3-4AEF-8EE5-6E28D69D9B7E}">
  <ds:schemaRefs>
    <ds:schemaRef ds:uri="http://www.w3.org/XML/1998/namespace"/>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40815259-6c51-4665-8912-badc9b876f9c"/>
  </ds:schemaRefs>
</ds:datastoreItem>
</file>

<file path=customXml/itemProps3.xml><?xml version="1.0" encoding="utf-8"?>
<ds:datastoreItem xmlns:ds="http://schemas.openxmlformats.org/officeDocument/2006/customXml" ds:itemID="{CCD6A8B1-9395-4942-A76F-1C6BDA8063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Earth’s history The beginning</Template>
  <TotalTime>2479</TotalTime>
  <Words>1708</Words>
  <Application>Microsoft Office PowerPoint</Application>
  <PresentationFormat>Custom</PresentationFormat>
  <Paragraphs>98</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Keshavapatnam, Aditya</dc:creator>
  <cp:lastModifiedBy>HARSHA VARDHAN CHAVVAKULA</cp:lastModifiedBy>
  <cp:revision>174</cp:revision>
  <dcterms:created xsi:type="dcterms:W3CDTF">2023-09-16T19:35:50Z</dcterms:created>
  <dcterms:modified xsi:type="dcterms:W3CDTF">2023-12-04T03:43:29Z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0x01010012C847C1298CFF4E898EA6093C6A2FAB</vt:lpwstr>
  </property>
</Properties>
</file>